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4" r:id="rId6"/>
    <p:sldId id="455" r:id="rId7"/>
    <p:sldId id="286" r:id="rId8"/>
    <p:sldId id="302" r:id="rId9"/>
    <p:sldId id="351" r:id="rId10"/>
    <p:sldId id="303" r:id="rId11"/>
    <p:sldId id="298" r:id="rId12"/>
    <p:sldId id="352" r:id="rId13"/>
    <p:sldId id="304" r:id="rId14"/>
    <p:sldId id="305" r:id="rId15"/>
    <p:sldId id="275" r:id="rId16"/>
    <p:sldId id="307" r:id="rId17"/>
    <p:sldId id="556" r:id="rId18"/>
    <p:sldId id="309" r:id="rId19"/>
    <p:sldId id="311" r:id="rId20"/>
    <p:sldId id="312" r:id="rId21"/>
    <p:sldId id="313" r:id="rId22"/>
    <p:sldId id="557" r:id="rId23"/>
    <p:sldId id="558" r:id="rId24"/>
    <p:sldId id="316" r:id="rId25"/>
    <p:sldId id="321" r:id="rId26"/>
    <p:sldId id="319" r:id="rId27"/>
    <p:sldId id="320" r:id="rId28"/>
    <p:sldId id="322" r:id="rId29"/>
    <p:sldId id="324" r:id="rId30"/>
    <p:sldId id="325" r:id="rId31"/>
    <p:sldId id="326" r:id="rId32"/>
    <p:sldId id="327" r:id="rId33"/>
    <p:sldId id="348" r:id="rId34"/>
    <p:sldId id="328" r:id="rId35"/>
    <p:sldId id="373" r:id="rId36"/>
    <p:sldId id="559" r:id="rId37"/>
    <p:sldId id="374" r:id="rId38"/>
    <p:sldId id="375" r:id="rId39"/>
    <p:sldId id="335" r:id="rId40"/>
    <p:sldId id="377" r:id="rId41"/>
    <p:sldId id="378" r:id="rId42"/>
    <p:sldId id="379" r:id="rId43"/>
    <p:sldId id="380" r:id="rId44"/>
    <p:sldId id="382" r:id="rId45"/>
    <p:sldId id="381" r:id="rId46"/>
    <p:sldId id="332" r:id="rId47"/>
    <p:sldId id="383" r:id="rId48"/>
    <p:sldId id="388" r:id="rId49"/>
    <p:sldId id="347" r:id="rId50"/>
    <p:sldId id="384" r:id="rId51"/>
    <p:sldId id="353" r:id="rId52"/>
    <p:sldId id="385" r:id="rId53"/>
    <p:sldId id="360" r:id="rId54"/>
    <p:sldId id="416" r:id="rId55"/>
    <p:sldId id="415" r:id="rId56"/>
    <p:sldId id="417" r:id="rId57"/>
    <p:sldId id="362" r:id="rId58"/>
    <p:sldId id="550" r:id="rId59"/>
    <p:sldId id="422" r:id="rId60"/>
    <p:sldId id="413" r:id="rId61"/>
    <p:sldId id="369" r:id="rId62"/>
    <p:sldId id="386" r:id="rId63"/>
    <p:sldId id="361" r:id="rId64"/>
    <p:sldId id="399" r:id="rId65"/>
    <p:sldId id="363" r:id="rId66"/>
    <p:sldId id="364" r:id="rId67"/>
    <p:sldId id="400" r:id="rId68"/>
    <p:sldId id="387" r:id="rId69"/>
    <p:sldId id="366" r:id="rId70"/>
    <p:sldId id="456" r:id="rId71"/>
    <p:sldId id="506" r:id="rId72"/>
    <p:sldId id="507" r:id="rId73"/>
    <p:sldId id="356" r:id="rId74"/>
    <p:sldId id="389" r:id="rId75"/>
    <p:sldId id="391" r:id="rId76"/>
    <p:sldId id="457" r:id="rId77"/>
    <p:sldId id="392" r:id="rId78"/>
    <p:sldId id="458" r:id="rId79"/>
    <p:sldId id="393" r:id="rId80"/>
    <p:sldId id="394" r:id="rId81"/>
    <p:sldId id="395" r:id="rId82"/>
    <p:sldId id="396" r:id="rId83"/>
    <p:sldId id="397" r:id="rId84"/>
    <p:sldId id="367" r:id="rId85"/>
    <p:sldId id="398" r:id="rId86"/>
    <p:sldId id="404" r:id="rId87"/>
    <p:sldId id="406" r:id="rId88"/>
    <p:sldId id="405" r:id="rId89"/>
    <p:sldId id="409" r:id="rId90"/>
    <p:sldId id="410" r:id="rId91"/>
    <p:sldId id="407" r:id="rId92"/>
    <p:sldId id="408" r:id="rId93"/>
    <p:sldId id="449" r:id="rId94"/>
    <p:sldId id="553" r:id="rId95"/>
    <p:sldId id="443" r:id="rId96"/>
    <p:sldId id="423" r:id="rId97"/>
    <p:sldId id="426" r:id="rId98"/>
    <p:sldId id="425" r:id="rId99"/>
    <p:sldId id="427" r:id="rId100"/>
    <p:sldId id="428" r:id="rId101"/>
    <p:sldId id="429" r:id="rId102"/>
    <p:sldId id="430" r:id="rId103"/>
    <p:sldId id="424" r:id="rId104"/>
    <p:sldId id="433" r:id="rId105"/>
    <p:sldId id="431" r:id="rId106"/>
    <p:sldId id="434" r:id="rId107"/>
    <p:sldId id="435" r:id="rId108"/>
    <p:sldId id="448" r:id="rId109"/>
    <p:sldId id="459" r:id="rId110"/>
    <p:sldId id="447" r:id="rId111"/>
    <p:sldId id="438" r:id="rId112"/>
    <p:sldId id="541" r:id="rId113"/>
    <p:sldId id="436" r:id="rId114"/>
    <p:sldId id="439" r:id="rId115"/>
    <p:sldId id="440" r:id="rId116"/>
    <p:sldId id="544" r:id="rId117"/>
    <p:sldId id="551" r:id="rId118"/>
    <p:sldId id="442" r:id="rId119"/>
    <p:sldId id="444" r:id="rId120"/>
    <p:sldId id="445" r:id="rId121"/>
    <p:sldId id="450" r:id="rId122"/>
    <p:sldId id="462" r:id="rId123"/>
    <p:sldId id="463" r:id="rId124"/>
    <p:sldId id="454" r:id="rId125"/>
    <p:sldId id="453" r:id="rId126"/>
    <p:sldId id="464" r:id="rId127"/>
    <p:sldId id="552" r:id="rId128"/>
    <p:sldId id="451" r:id="rId129"/>
    <p:sldId id="466" r:id="rId130"/>
    <p:sldId id="467" r:id="rId131"/>
    <p:sldId id="469" r:id="rId132"/>
    <p:sldId id="471" r:id="rId133"/>
    <p:sldId id="472" r:id="rId134"/>
    <p:sldId id="473" r:id="rId135"/>
    <p:sldId id="474" r:id="rId136"/>
    <p:sldId id="560" r:id="rId137"/>
    <p:sldId id="475" r:id="rId138"/>
    <p:sldId id="554" r:id="rId139"/>
    <p:sldId id="478" r:id="rId140"/>
    <p:sldId id="480" r:id="rId141"/>
    <p:sldId id="479" r:id="rId142"/>
    <p:sldId id="481" r:id="rId143"/>
    <p:sldId id="482" r:id="rId144"/>
    <p:sldId id="483" r:id="rId145"/>
    <p:sldId id="542" r:id="rId146"/>
    <p:sldId id="543" r:id="rId147"/>
    <p:sldId id="484" r:id="rId148"/>
    <p:sldId id="485" r:id="rId149"/>
    <p:sldId id="486" r:id="rId150"/>
    <p:sldId id="555" r:id="rId151"/>
    <p:sldId id="488" r:id="rId152"/>
    <p:sldId id="489" r:id="rId153"/>
    <p:sldId id="491" r:id="rId154"/>
    <p:sldId id="493" r:id="rId155"/>
    <p:sldId id="495" r:id="rId156"/>
    <p:sldId id="496" r:id="rId157"/>
    <p:sldId id="497" r:id="rId158"/>
    <p:sldId id="498" r:id="rId159"/>
    <p:sldId id="500" r:id="rId160"/>
    <p:sldId id="501" r:id="rId161"/>
    <p:sldId id="502" r:id="rId162"/>
    <p:sldId id="504" r:id="rId163"/>
    <p:sldId id="503" r:id="rId164"/>
    <p:sldId id="505" r:id="rId165"/>
    <p:sldId id="521" r:id="rId166"/>
    <p:sldId id="508" r:id="rId167"/>
    <p:sldId id="534" r:id="rId168"/>
    <p:sldId id="535" r:id="rId169"/>
    <p:sldId id="537" r:id="rId170"/>
    <p:sldId id="509" r:id="rId171"/>
    <p:sldId id="549" r:id="rId172"/>
    <p:sldId id="513" r:id="rId173"/>
    <p:sldId id="514" r:id="rId174"/>
    <p:sldId id="536" r:id="rId175"/>
    <p:sldId id="515" r:id="rId176"/>
    <p:sldId id="516" r:id="rId177"/>
    <p:sldId id="518" r:id="rId178"/>
    <p:sldId id="519" r:id="rId179"/>
    <p:sldId id="510" r:id="rId180"/>
    <p:sldId id="511" r:id="rId181"/>
    <p:sldId id="520" r:id="rId182"/>
    <p:sldId id="523" r:id="rId183"/>
    <p:sldId id="538" r:id="rId184"/>
    <p:sldId id="524" r:id="rId185"/>
    <p:sldId id="525" r:id="rId186"/>
    <p:sldId id="526" r:id="rId187"/>
    <p:sldId id="527" r:id="rId188"/>
    <p:sldId id="528" r:id="rId189"/>
    <p:sldId id="561" r:id="rId190"/>
    <p:sldId id="529" r:id="rId191"/>
    <p:sldId id="530" r:id="rId192"/>
    <p:sldId id="531" r:id="rId193"/>
    <p:sldId id="532" r:id="rId194"/>
    <p:sldId id="533" r:id="rId195"/>
    <p:sldId id="539" r:id="rId196"/>
    <p:sldId id="540" r:id="rId197"/>
    <p:sldId id="306" r:id="rId1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4E92-B6D9-4681-B39C-B51FB4E66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0E2C3-D374-40FB-9AE5-A374C9FFE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DE076-BF49-4911-920A-0A79CA4F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C03E-4D66-43A7-9680-8943E784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CD3A2-9014-4855-9000-F877A34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B003-7D32-4825-8B7E-66BE6337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E08E8-F371-4BAF-B7E8-C1DC77C4E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9D256-8D44-4488-B748-62479221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74606-959D-4A04-AEBA-D03575F7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8CD70-9775-4859-B59A-0758FC28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DBA69-00CD-4FE3-A339-5711A595D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FE98D-2818-4117-8A61-EA65DAEFF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C749-FE7E-4390-87DB-7E2D6170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FC4A-377E-458D-B149-196BF297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7AB47-FACD-4759-ABBA-D5B08BE8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2D32-2EF4-4BBC-905B-B4A20A2F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1A10-9511-4485-A6D9-F0E3CBD2F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C8F6-AB75-4D34-B1E2-4580A9F9E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87E68-1712-4735-8902-A4F3ABAE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F534-2E4C-43A9-97A5-9B084141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3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3521-B937-44F3-88DD-B4F867FD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73FDC-BCC1-44D9-98BB-7E0E910BC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54ACD-2FDC-47F8-919E-BAFFD080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F2F1A-B7CF-4165-923B-6F157111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D8EAD-A8CC-409B-B706-BC5E93AC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E3F8-2ACB-40F6-98CE-E7F12192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DBCC-FA0A-4277-B9CC-487FA076B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510D6-3489-4207-AB85-42361AB34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80579-12BB-472D-961C-02419724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DAB79-38ED-42F6-B7E9-156282B2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629BB-4BD4-4A70-AF64-E39518E7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4611-E6F9-4C40-9300-C2C9752E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C1A1-339D-4F3D-860C-1F02B04E3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A7389-9550-48E3-8F79-1192EAD03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786AF-4FF9-4FF0-A1EF-22DD065D0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F0E91-45B1-4A7E-A484-725ABC093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D7572-FD14-4DB0-9C99-78B136DB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6C881-9583-4075-8E18-95493BEC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06F6A-6EC9-4873-A62E-ECD780BF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6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B981-D41C-4934-834A-11DDCA9D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8E98B-E5A7-4C08-9ABC-18F4621F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5AA5A-15C9-48F0-B67A-2CE1C98B5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1229F-6498-4512-8EDE-EDA12A76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B0337-5BAC-4DD5-AE66-5BE19E25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D38EF-06C3-420A-A803-E9B75C26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88417-F359-4541-9EB9-9A80E58D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B15D-9CC3-4ADD-BF10-61C684E3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CDC3-3F67-45FE-A870-241EF035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034F3-0515-4855-9B0C-F66085961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8F35E-81FF-43A7-8DF6-8DAC8527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03766-5DB9-468B-9108-520DA695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16394-A329-4BEF-8E21-3F5B9E50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0EA1-436D-47BC-9C56-C6A5B9BA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713B3-DBB4-4D15-9D4F-0F789D7D7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1BBB0-E775-4BBC-B63F-EC149D53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E6B56-4372-4627-A42C-A7CECA2F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61C510-8790-4132-8CE5-86D37B59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29856-FD23-4BE1-9937-E159206C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95D65-9BDC-4988-8754-B21B77D1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2F07F-7039-4402-8340-23F2E471F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73A23-03B1-4DCC-BC74-3DD172005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900A9-A9EF-4891-9B42-AC6D569DEEEA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F53B9-6EAD-43D7-AC66-227B2A816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AB68-C1D2-4DF1-9E78-A8B61B0B8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E856B-8DC5-4054-BEA6-05F48D2A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function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stdtypes.html#textseq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#more-on-lis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function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tutorial/datastructures.html#more-on-lists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2/library/collections.html#collections.namedtupl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et-types-set-frozens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et-types-set-frozense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rogramming_languag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Unicode_character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uido_van_Rossum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Guido_van_Rossum" TargetMode="Externa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OukpDfsuX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zybooks.com/" TargetMode="External"/><Relationship Id="rId5" Type="http://schemas.openxmlformats.org/officeDocument/2006/relationships/hyperlink" Target="https://www.pydev.org/" TargetMode="External"/><Relationship Id="rId4" Type="http://schemas.openxmlformats.org/officeDocument/2006/relationships/hyperlink" Target="https://www.eclipse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ythontutor.com/visualize.html#mode=edi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c-api/memory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py-mod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leformat.info/info/charset/UTF-8/list.htm" TargetMode="External"/><Relationship Id="rId5" Type="http://schemas.openxmlformats.org/officeDocument/2006/relationships/hyperlink" Target="https://www.fileformat.info/info/charset/UTF-16/list.htm" TargetMode="External"/><Relationship Id="rId4" Type="http://schemas.openxmlformats.org/officeDocument/2006/relationships/hyperlink" Target="https://www.fileformat.info/info/charset/UTF-32/list.htm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leformat.info/info/charset/UTF-8/list.htm" TargetMode="External"/><Relationship Id="rId5" Type="http://schemas.openxmlformats.org/officeDocument/2006/relationships/hyperlink" Target="https://www.fileformat.info/info/charset/UTF-16/list.htm" TargetMode="External"/><Relationship Id="rId4" Type="http://schemas.openxmlformats.org/officeDocument/2006/relationships/hyperlink" Target="https://www.fileformat.info/info/charset/UTF-32/list.ht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155CA65-3D33-45B9-878A-C4B59A0F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A7541C1-A233-432F-8BE6-74DC3B278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8" y="3174200"/>
            <a:ext cx="10452683" cy="1655762"/>
          </a:xfrm>
        </p:spPr>
        <p:txBody>
          <a:bodyPr>
            <a:noAutofit/>
          </a:bodyPr>
          <a:lstStyle/>
          <a:p>
            <a:r>
              <a:rPr lang="en-US" sz="2200" dirty="0"/>
              <a:t>Cornelia Ilin, PhD</a:t>
            </a:r>
          </a:p>
          <a:p>
            <a:endParaRPr lang="en-US" sz="2200" dirty="0"/>
          </a:p>
          <a:p>
            <a:r>
              <a:rPr lang="en-US" sz="2200" dirty="0"/>
              <a:t>Department of Ag &amp; Applied Economics</a:t>
            </a:r>
          </a:p>
          <a:p>
            <a:r>
              <a:rPr lang="en-US" sz="2200" dirty="0"/>
              <a:t>UW-Madison</a:t>
            </a:r>
          </a:p>
          <a:p>
            <a:endParaRPr lang="en-US" sz="2200" dirty="0"/>
          </a:p>
          <a:p>
            <a:r>
              <a:rPr lang="en-US" sz="2200"/>
              <a:t>Week 1 - Summer </a:t>
            </a:r>
            <a:r>
              <a:rPr lang="en-US" sz="2200" dirty="0"/>
              <a:t>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FE23-7F7C-4B10-B7B8-B461764A1166}"/>
              </a:ext>
            </a:extLst>
          </p:cNvPr>
          <p:cNvSpPr/>
          <p:nvPr/>
        </p:nvSpPr>
        <p:spPr>
          <a:xfrm>
            <a:off x="869658" y="1275127"/>
            <a:ext cx="10452683" cy="109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AAE 875 – Fundamentals of Object Oriented Programming and Data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5B479-40B2-49A0-B818-EB8E93F7B39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562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5EE849D-447B-4754-B423-5FAFA1B6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Advantages:</a:t>
            </a:r>
          </a:p>
          <a:p>
            <a:pPr lvl="1"/>
            <a:r>
              <a:rPr lang="en-US" dirty="0"/>
              <a:t>-&gt; does not reveal the original source code (possible to distribute the program w/o revealing the inner workings; when you install a software application in your computer you typically install a compiled (.exe) version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Disadvantages:</a:t>
            </a:r>
          </a:p>
          <a:p>
            <a:r>
              <a:rPr lang="en-US" dirty="0"/>
              <a:t>          -&gt; slower than interpreter languages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Examples: </a:t>
            </a:r>
            <a:r>
              <a:rPr lang="en-US" dirty="0"/>
              <a:t>C, C++, C#, Fortran, Java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87302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87301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C163F-2505-4DCB-B640-78FD43B6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039" y="3429000"/>
            <a:ext cx="1083587" cy="1300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BD037-EF36-4F4B-9873-034221D3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15" y="3429000"/>
            <a:ext cx="1083587" cy="130961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721D1-C18E-485E-9F90-4DA3A462F87E}"/>
              </a:ext>
            </a:extLst>
          </p:cNvPr>
          <p:cNvCxnSpPr/>
          <p:nvPr/>
        </p:nvCxnSpPr>
        <p:spPr>
          <a:xfrm>
            <a:off x="6662457" y="3963853"/>
            <a:ext cx="51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D06F270F-9053-464C-9A33-20E50D0F63F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2495438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b="1" dirty="0"/>
              <a:t>Not CS… well… true</a:t>
            </a:r>
            <a:r>
              <a:rPr lang="en-US" sz="2200" dirty="0"/>
              <a:t>… but (just an example) what if you want to write characters that are not supported by a physical keyboard?</a:t>
            </a:r>
          </a:p>
          <a:p>
            <a:endParaRPr lang="en-US" sz="2200" dirty="0"/>
          </a:p>
          <a:p>
            <a:r>
              <a:rPr lang="en-US" sz="2200" dirty="0"/>
              <a:t>Someone 'magically' created a user friendly interface to imbed special characters in Excel, PP etc.</a:t>
            </a:r>
          </a:p>
          <a:p>
            <a:endParaRPr lang="en-US" sz="2200" dirty="0"/>
          </a:p>
          <a:p>
            <a:r>
              <a:rPr lang="en-US" sz="2200" dirty="0"/>
              <a:t>How do we 'magically' imbed these special characters in Python code?</a:t>
            </a:r>
          </a:p>
          <a:p>
            <a:endParaRPr lang="en-US" sz="2200" dirty="0"/>
          </a:p>
          <a:p>
            <a:r>
              <a:rPr lang="en-US" sz="2200" dirty="0"/>
              <a:t>Two useful built-in functions: </a:t>
            </a:r>
          </a:p>
          <a:p>
            <a:pPr lvl="1"/>
            <a:r>
              <a:rPr lang="en-US" sz="1800" b="1" dirty="0" err="1"/>
              <a:t>chr</a:t>
            </a:r>
            <a:r>
              <a:rPr lang="en-US" sz="1800" b="1" dirty="0"/>
              <a:t>() </a:t>
            </a:r>
            <a:r>
              <a:rPr lang="en-US" sz="1800" dirty="0"/>
              <a:t>to convert an encoded value to a character</a:t>
            </a:r>
          </a:p>
          <a:p>
            <a:pPr lvl="1"/>
            <a:r>
              <a:rPr lang="en-US" sz="1800" b="1" dirty="0" err="1"/>
              <a:t>ord</a:t>
            </a:r>
            <a:r>
              <a:rPr lang="en-US" sz="1800" b="1" dirty="0"/>
              <a:t>('') </a:t>
            </a:r>
            <a:r>
              <a:rPr lang="en-US" sz="1800" dirty="0"/>
              <a:t>to convert a character to the encoded value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2915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b="1" dirty="0"/>
              <a:t>Not CS… well… true</a:t>
            </a:r>
            <a:r>
              <a:rPr lang="en-US" sz="2200" dirty="0"/>
              <a:t>… but (just an example) what if you want to write characters that are not supported by a physical keyboard?</a:t>
            </a:r>
          </a:p>
          <a:p>
            <a:endParaRPr lang="en-US" sz="2200" dirty="0"/>
          </a:p>
          <a:p>
            <a:r>
              <a:rPr lang="en-US" sz="2200" dirty="0"/>
              <a:t>Someone 'magically' created a user friendly interface to imbed special characters in Excel, PP </a:t>
            </a:r>
            <a:r>
              <a:rPr lang="en-US" sz="2200" dirty="0" err="1"/>
              <a:t>etc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How do we 'magically' imbed these special characters in Python code?</a:t>
            </a:r>
          </a:p>
          <a:p>
            <a:endParaRPr lang="en-US" sz="2200" dirty="0"/>
          </a:p>
          <a:p>
            <a:r>
              <a:rPr lang="en-US" sz="2200" dirty="0"/>
              <a:t>Suppose you want to write: '</a:t>
            </a:r>
            <a:r>
              <a:rPr lang="en-US" sz="2200" dirty="0" err="1"/>
              <a:t>bună</a:t>
            </a:r>
            <a:r>
              <a:rPr lang="en-US" sz="2200" dirty="0"/>
              <a:t>' (means 'hello' in Romanian) 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45D1F-97DF-4919-9CBD-4FF205DF6632}"/>
              </a:ext>
            </a:extLst>
          </p:cNvPr>
          <p:cNvSpPr/>
          <p:nvPr/>
        </p:nvSpPr>
        <p:spPr>
          <a:xfrm>
            <a:off x="-1603" y="5254801"/>
            <a:ext cx="12192000" cy="115803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10452A-41BB-4EA2-92A0-50D36609343A}"/>
              </a:ext>
            </a:extLst>
          </p:cNvPr>
          <p:cNvSpPr txBox="1"/>
          <p:nvPr/>
        </p:nvSpPr>
        <p:spPr>
          <a:xfrm>
            <a:off x="1010651" y="5575767"/>
            <a:ext cx="318837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print('b' + 'u' + 'n' + </a:t>
            </a:r>
            <a:r>
              <a:rPr lang="en-US" dirty="0" err="1"/>
              <a:t>chr</a:t>
            </a:r>
            <a:r>
              <a:rPr lang="en-US" dirty="0"/>
              <a:t>(259))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863A8-379A-482F-815B-E1849E5289DB}"/>
              </a:ext>
            </a:extLst>
          </p:cNvPr>
          <p:cNvSpPr txBox="1"/>
          <p:nvPr/>
        </p:nvSpPr>
        <p:spPr>
          <a:xfrm>
            <a:off x="4803406" y="5575767"/>
            <a:ext cx="318837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bună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83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dirty="0"/>
              <a:t>259 is still not a </a:t>
            </a:r>
            <a:r>
              <a:rPr lang="en-US" sz="2200" b="1" dirty="0"/>
              <a:t>binary number </a:t>
            </a:r>
            <a:r>
              <a:rPr lang="en-US" sz="2200" dirty="0"/>
              <a:t>(aka base 2 no.). It's actually a </a:t>
            </a:r>
            <a:r>
              <a:rPr lang="en-US" sz="2200" b="1" dirty="0"/>
              <a:t>decimal number </a:t>
            </a:r>
            <a:r>
              <a:rPr lang="en-US" sz="2200" dirty="0"/>
              <a:t>(aka base 10 no.)</a:t>
            </a:r>
          </a:p>
          <a:p>
            <a:endParaRPr lang="en-US" sz="2200" b="1" dirty="0"/>
          </a:p>
          <a:p>
            <a:r>
              <a:rPr lang="en-US" sz="2200" dirty="0"/>
              <a:t>The Python interpreter translates this decimal number into binary number (machine code)</a:t>
            </a:r>
          </a:p>
          <a:p>
            <a:endParaRPr lang="en-US" sz="2200" dirty="0"/>
          </a:p>
          <a:p>
            <a:r>
              <a:rPr lang="en-US" sz="2200" dirty="0"/>
              <a:t>How? see </a:t>
            </a:r>
            <a:r>
              <a:rPr lang="en-US" sz="2200" dirty="0" err="1"/>
              <a:t>zyBooks</a:t>
            </a:r>
            <a:r>
              <a:rPr lang="en-US" sz="2200" dirty="0"/>
              <a:t> Chapter 3.9: 'Binary numbers' for an explanation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… enough with characters, let's now see what is a String</a:t>
            </a:r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E17A8-1DA9-48A5-AE9F-02AEC3D16F4B}"/>
              </a:ext>
            </a:extLst>
          </p:cNvPr>
          <p:cNvSpPr/>
          <p:nvPr/>
        </p:nvSpPr>
        <p:spPr>
          <a:xfrm>
            <a:off x="4821452" y="676624"/>
            <a:ext cx="1237839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i="1" dirty="0"/>
              <a:t>100000011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007290-35D0-46A8-9EC9-4CDBA03E2DD5}"/>
              </a:ext>
            </a:extLst>
          </p:cNvPr>
          <p:cNvCxnSpPr/>
          <p:nvPr/>
        </p:nvCxnSpPr>
        <p:spPr>
          <a:xfrm flipV="1">
            <a:off x="4159715" y="1117315"/>
            <a:ext cx="649705" cy="556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7940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 string is a </a:t>
            </a:r>
            <a:r>
              <a:rPr lang="en-US" sz="2400" b="1" dirty="0"/>
              <a:t>sequence </a:t>
            </a:r>
            <a:r>
              <a:rPr lang="en-US" sz="2400" dirty="0"/>
              <a:t>of characters</a:t>
            </a:r>
          </a:p>
          <a:p>
            <a:endParaRPr lang="en-US" sz="2400" dirty="0"/>
          </a:p>
          <a:p>
            <a:r>
              <a:rPr lang="en-US" sz="2400" dirty="0"/>
              <a:t>A string</a:t>
            </a:r>
            <a:r>
              <a:rPr lang="en-US" sz="2400" b="1" dirty="0"/>
              <a:t> literal </a:t>
            </a:r>
            <a:r>
              <a:rPr lang="en-US" sz="2400" dirty="0"/>
              <a:t>is created by surrounding characters with single (' ') or double quotes (“ ”)</a:t>
            </a:r>
          </a:p>
          <a:p>
            <a:endParaRPr lang="en-US" sz="2400" dirty="0"/>
          </a:p>
          <a:p>
            <a:r>
              <a:rPr lang="en-US" sz="2400" dirty="0"/>
              <a:t>The string type is a </a:t>
            </a:r>
            <a:r>
              <a:rPr lang="en-US" sz="2400" b="1" dirty="0"/>
              <a:t>sequence data type</a:t>
            </a:r>
            <a:r>
              <a:rPr lang="en-US" sz="2400" dirty="0"/>
              <a:t>, meaning that:</a:t>
            </a:r>
          </a:p>
          <a:p>
            <a:endParaRPr lang="en-US" sz="2400" dirty="0"/>
          </a:p>
          <a:p>
            <a:r>
              <a:rPr lang="en-US" sz="2400" dirty="0"/>
              <a:t>The elements (characters) of a string are ordered (indexed) from left to right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Indexing starts at 0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0B58E-E6E9-41C8-B835-2262BB815F5B}"/>
              </a:ext>
            </a:extLst>
          </p:cNvPr>
          <p:cNvSpPr/>
          <p:nvPr/>
        </p:nvSpPr>
        <p:spPr>
          <a:xfrm>
            <a:off x="-1603" y="4637627"/>
            <a:ext cx="12192000" cy="115803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98333-1C76-40EE-8356-641AF1636C6C}"/>
              </a:ext>
            </a:extLst>
          </p:cNvPr>
          <p:cNvSpPr txBox="1"/>
          <p:nvPr/>
        </p:nvSpPr>
        <p:spPr>
          <a:xfrm>
            <a:off x="962525" y="5003989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E5EC7-74C6-4EEB-BE85-47736247425A}"/>
              </a:ext>
            </a:extLst>
          </p:cNvPr>
          <p:cNvSpPr txBox="1"/>
          <p:nvPr/>
        </p:nvSpPr>
        <p:spPr>
          <a:xfrm>
            <a:off x="1407696" y="5003989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4748A-E8A7-4399-A2F2-7ABE9EDF88C8}"/>
              </a:ext>
            </a:extLst>
          </p:cNvPr>
          <p:cNvSpPr txBox="1"/>
          <p:nvPr/>
        </p:nvSpPr>
        <p:spPr>
          <a:xfrm>
            <a:off x="1852866" y="5003989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C34598-2E98-4656-9EB2-C40CCEB17217}"/>
              </a:ext>
            </a:extLst>
          </p:cNvPr>
          <p:cNvSpPr txBox="1"/>
          <p:nvPr/>
        </p:nvSpPr>
        <p:spPr>
          <a:xfrm>
            <a:off x="2308061" y="501000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0EB36-D2D8-4647-B74B-3569145D30A6}"/>
              </a:ext>
            </a:extLst>
          </p:cNvPr>
          <p:cNvSpPr txBox="1"/>
          <p:nvPr/>
        </p:nvSpPr>
        <p:spPr>
          <a:xfrm>
            <a:off x="2751224" y="5010004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413293-473B-4097-BF8D-D80C9AC3E94E}"/>
              </a:ext>
            </a:extLst>
          </p:cNvPr>
          <p:cNvSpPr txBox="1"/>
          <p:nvPr/>
        </p:nvSpPr>
        <p:spPr>
          <a:xfrm>
            <a:off x="3645564" y="5010006"/>
            <a:ext cx="39704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3052F-3F3B-459D-8D35-164B375E5DC6}"/>
              </a:ext>
            </a:extLst>
          </p:cNvPr>
          <p:cNvSpPr txBox="1"/>
          <p:nvPr/>
        </p:nvSpPr>
        <p:spPr>
          <a:xfrm>
            <a:off x="4090735" y="5010006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051E8-0994-4A8B-B30B-2D4D2789A8D1}"/>
              </a:ext>
            </a:extLst>
          </p:cNvPr>
          <p:cNvSpPr txBox="1"/>
          <p:nvPr/>
        </p:nvSpPr>
        <p:spPr>
          <a:xfrm>
            <a:off x="4535905" y="5010006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17C6D-9C90-48A2-9C66-77433165FA01}"/>
              </a:ext>
            </a:extLst>
          </p:cNvPr>
          <p:cNvSpPr txBox="1"/>
          <p:nvPr/>
        </p:nvSpPr>
        <p:spPr>
          <a:xfrm>
            <a:off x="4991100" y="5003990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1BA77-67CD-4DF4-AD20-3A41CE9F6011}"/>
              </a:ext>
            </a:extLst>
          </p:cNvPr>
          <p:cNvSpPr txBox="1"/>
          <p:nvPr/>
        </p:nvSpPr>
        <p:spPr>
          <a:xfrm>
            <a:off x="5434263" y="5003989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E0138-C827-4A99-B0FF-410AC6FE3C61}"/>
              </a:ext>
            </a:extLst>
          </p:cNvPr>
          <p:cNvSpPr txBox="1"/>
          <p:nvPr/>
        </p:nvSpPr>
        <p:spPr>
          <a:xfrm>
            <a:off x="3196392" y="501000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6FC93-4452-41A0-AA75-05C9484BCA7E}"/>
              </a:ext>
            </a:extLst>
          </p:cNvPr>
          <p:cNvSpPr txBox="1"/>
          <p:nvPr/>
        </p:nvSpPr>
        <p:spPr>
          <a:xfrm>
            <a:off x="959319" y="4608752"/>
            <a:ext cx="602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0      1       2       3      4       5      6      7      8      9      10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5854E8-6ADF-4B6C-B8EA-A929F4A1E602}"/>
              </a:ext>
            </a:extLst>
          </p:cNvPr>
          <p:cNvSpPr/>
          <p:nvPr/>
        </p:nvSpPr>
        <p:spPr>
          <a:xfrm>
            <a:off x="6615855" y="4956334"/>
            <a:ext cx="2583400" cy="369332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'hello world'</a:t>
            </a:r>
          </a:p>
        </p:txBody>
      </p:sp>
    </p:spTree>
    <p:extLst>
      <p:ext uri="{BB962C8B-B14F-4D97-AF65-F5344CB8AC3E}">
        <p14:creationId xmlns:p14="http://schemas.microsoft.com/office/powerpoint/2010/main" val="7545520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'Hello world'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 names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A22EE-F7E1-42C7-820D-9E3A656508EB}"/>
              </a:ext>
            </a:extLst>
          </p:cNvPr>
          <p:cNvCxnSpPr/>
          <p:nvPr/>
        </p:nvCxnSpPr>
        <p:spPr>
          <a:xfrm>
            <a:off x="8511941" y="5029200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79EE0-C22A-4334-879E-85F90251737D}"/>
              </a:ext>
            </a:extLst>
          </p:cNvPr>
          <p:cNvCxnSpPr/>
          <p:nvPr/>
        </p:nvCxnSpPr>
        <p:spPr>
          <a:xfrm>
            <a:off x="8511941" y="4387515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374583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143969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10647-9BDC-4D28-A7DA-59B3C2E4525C}"/>
              </a:ext>
            </a:extLst>
          </p:cNvPr>
          <p:cNvSpPr txBox="1"/>
          <p:nvPr/>
        </p:nvSpPr>
        <p:spPr>
          <a:xfrm>
            <a:off x="9242922" y="5148628"/>
            <a:ext cx="15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'Hello world'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/>
          <p:nvPr/>
        </p:nvCxnSpPr>
        <p:spPr>
          <a:xfrm>
            <a:off x="7647678" y="5342021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B7D8A-24A3-4941-A77A-681A67F209AC}"/>
              </a:ext>
            </a:extLst>
          </p:cNvPr>
          <p:cNvSpPr txBox="1"/>
          <p:nvPr/>
        </p:nvSpPr>
        <p:spPr>
          <a:xfrm>
            <a:off x="11357811" y="51537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7432-B345-4DEB-AF0C-4E49F4999ACF}"/>
              </a:ext>
            </a:extLst>
          </p:cNvPr>
          <p:cNvSpPr txBox="1"/>
          <p:nvPr/>
        </p:nvSpPr>
        <p:spPr>
          <a:xfrm>
            <a:off x="11357810" y="452105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285972-0A38-4D8B-AB76-532233E401F0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FF5271-A47E-43CC-A6AB-9EE853DAE017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CD8E5-9040-4C0E-9BA9-00BF39C59AEF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873233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index of 'd' in 'Hello world'?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12</a:t>
            </a:r>
          </a:p>
        </p:txBody>
      </p:sp>
    </p:spTree>
    <p:extLst>
      <p:ext uri="{BB962C8B-B14F-4D97-AF65-F5344CB8AC3E}">
        <p14:creationId xmlns:p14="http://schemas.microsoft.com/office/powerpoint/2010/main" val="36532044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Draw a diagram to explain what happens in the memory of the computer when the following code is run (include type of data in the explanation)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13C3A-CB0C-4921-AE10-B22442FBC918}"/>
              </a:ext>
            </a:extLst>
          </p:cNvPr>
          <p:cNvSpPr txBox="1"/>
          <p:nvPr/>
        </p:nvSpPr>
        <p:spPr>
          <a:xfrm>
            <a:off x="973134" y="3013942"/>
            <a:ext cx="4710765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'Hello world'</a:t>
            </a:r>
          </a:p>
          <a:p>
            <a:r>
              <a:rPr lang="en-US" dirty="0" err="1"/>
              <a:t>my_number</a:t>
            </a:r>
            <a:r>
              <a:rPr lang="en-US" dirty="0"/>
              <a:t> = 5</a:t>
            </a:r>
          </a:p>
          <a:p>
            <a:r>
              <a:rPr lang="en-US" dirty="0" err="1"/>
              <a:t>my_number</a:t>
            </a:r>
            <a:r>
              <a:rPr lang="en-US" dirty="0"/>
              <a:t> = 5 * 2</a:t>
            </a:r>
          </a:p>
        </p:txBody>
      </p:sp>
    </p:spTree>
    <p:extLst>
      <p:ext uri="{BB962C8B-B14F-4D97-AF65-F5344CB8AC3E}">
        <p14:creationId xmlns:p14="http://schemas.microsoft.com/office/powerpoint/2010/main" val="12413987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738586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Built-in functions:</a:t>
            </a:r>
          </a:p>
          <a:p>
            <a:pPr lvl="1"/>
            <a:r>
              <a:rPr lang="en-US" sz="1800" dirty="0" err="1"/>
              <a:t>len</a:t>
            </a:r>
            <a:r>
              <a:rPr lang="en-US" sz="1800" i="1" dirty="0"/>
              <a:t>(string)</a:t>
            </a:r>
            <a:r>
              <a:rPr lang="en-US" sz="1800" dirty="0"/>
              <a:t> – returns number of characters in </a:t>
            </a:r>
            <a:r>
              <a:rPr lang="en-US" sz="1800" dirty="0" err="1"/>
              <a:t>my_string</a:t>
            </a:r>
            <a:r>
              <a:rPr lang="en-US" sz="1800" dirty="0"/>
              <a:t>; </a:t>
            </a:r>
          </a:p>
          <a:p>
            <a:pPr lvl="1"/>
            <a:r>
              <a:rPr lang="en-US" sz="1800" dirty="0" err="1"/>
              <a:t>chr</a:t>
            </a:r>
            <a:r>
              <a:rPr lang="en-US" sz="1800" dirty="0"/>
              <a:t>('a') – returns the integer 97 representing the Unicode code point of the 'a' character</a:t>
            </a:r>
          </a:p>
          <a:p>
            <a:pPr lvl="1"/>
            <a:endParaRPr lang="en-US" sz="1800" dirty="0"/>
          </a:p>
          <a:p>
            <a:r>
              <a:rPr lang="en-US" sz="2200" dirty="0"/>
              <a:t>Built-in methods:</a:t>
            </a:r>
          </a:p>
          <a:p>
            <a:pPr lvl="1"/>
            <a:r>
              <a:rPr lang="en-US" sz="1800" dirty="0" err="1"/>
              <a:t>string.upper</a:t>
            </a:r>
            <a:r>
              <a:rPr lang="en-US" sz="1800" dirty="0"/>
              <a:t>() – returns a copy of string with all the cased characters converted to uppercase</a:t>
            </a:r>
          </a:p>
          <a:p>
            <a:pPr lvl="1"/>
            <a:r>
              <a:rPr lang="en-US" sz="1800" dirty="0" err="1"/>
              <a:t>string.lower</a:t>
            </a:r>
            <a:r>
              <a:rPr lang="en-US" sz="1800" dirty="0"/>
              <a:t>() – returns a copy of string with all the cased characters converted to lowercase</a:t>
            </a:r>
          </a:p>
          <a:p>
            <a:pPr lvl="1"/>
            <a:r>
              <a:rPr lang="en-US" sz="1800" dirty="0" err="1"/>
              <a:t>string.capitalize</a:t>
            </a:r>
            <a:r>
              <a:rPr lang="en-US" sz="1800" dirty="0"/>
              <a:t>() – returns a copy of string with its first character capitalized and rest lowercased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200" dirty="0"/>
              <a:t>More on Python built-in functions here:</a:t>
            </a: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https://docs.python.org/3.7/library/functions.html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More on Python built-in methods here:</a:t>
            </a:r>
          </a:p>
          <a:p>
            <a:pPr marL="0" indent="0">
              <a:buNone/>
            </a:pPr>
            <a:r>
              <a:rPr lang="en-US" sz="2200" dirty="0">
                <a:hlinkClick r:id="rId4"/>
              </a:rPr>
              <a:t>https://docs.python.org/3/library/stdtypes.html#textseq</a:t>
            </a:r>
            <a:endParaRPr lang="en-US" sz="22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15700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699803" y="1694716"/>
            <a:ext cx="549281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is a block of code that is also </a:t>
            </a:r>
            <a:r>
              <a:rPr lang="en-US" sz="2200" b="1" dirty="0"/>
              <a:t>called by its name </a:t>
            </a:r>
            <a:r>
              <a:rPr lang="en-US" sz="2200" dirty="0"/>
              <a:t>(independent)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 have different parameters or may not have at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any </a:t>
            </a:r>
            <a:r>
              <a:rPr lang="en-US" sz="2200" b="1" dirty="0"/>
              <a:t>data parameters </a:t>
            </a:r>
            <a:r>
              <a:rPr lang="en-US" sz="2200" dirty="0"/>
              <a:t>are passed, they are </a:t>
            </a:r>
            <a:r>
              <a:rPr lang="en-US" sz="2200" b="1" dirty="0"/>
              <a:t>passed explicitly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</a:t>
            </a:r>
            <a:r>
              <a:rPr lang="en-US" sz="2200" b="1" dirty="0"/>
              <a:t>may or may not return any data</a:t>
            </a:r>
          </a:p>
          <a:p>
            <a:r>
              <a:rPr lang="en-US" sz="2200" dirty="0"/>
              <a:t>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do not deal with Class and its instance     </a:t>
            </a:r>
          </a:p>
          <a:p>
            <a:r>
              <a:rPr lang="en-US" sz="2200" dirty="0"/>
              <a:t>    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C4FAA-0A9C-4718-AA31-8E725F494372}"/>
              </a:ext>
            </a:extLst>
          </p:cNvPr>
          <p:cNvSpPr txBox="1"/>
          <p:nvPr/>
        </p:nvSpPr>
        <p:spPr>
          <a:xfrm>
            <a:off x="6356485" y="1694716"/>
            <a:ext cx="549281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Is called by its name, but its functions are </a:t>
            </a:r>
            <a:r>
              <a:rPr lang="en-US" sz="2200" b="1" dirty="0"/>
              <a:t>associated with an object</a:t>
            </a:r>
            <a:r>
              <a:rPr lang="en-US" sz="2200" dirty="0"/>
              <a:t> (dependent)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 method is </a:t>
            </a:r>
            <a:r>
              <a:rPr lang="en-US" sz="2200" b="1" dirty="0"/>
              <a:t>implicitly passed the object </a:t>
            </a:r>
            <a:r>
              <a:rPr lang="en-US" sz="2200" dirty="0"/>
              <a:t>in which it‘s invoked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</a:t>
            </a:r>
            <a:r>
              <a:rPr lang="en-US" sz="2200" b="1" dirty="0"/>
              <a:t>may or may not return any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 operate on the data (instance variables) that is contained by the corresponding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A3500-3872-4A35-9CB9-22063B699965}"/>
              </a:ext>
            </a:extLst>
          </p:cNvPr>
          <p:cNvSpPr txBox="1"/>
          <p:nvPr/>
        </p:nvSpPr>
        <p:spPr>
          <a:xfrm>
            <a:off x="1346433" y="669746"/>
            <a:ext cx="3765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7420D-A5F0-46D5-9C89-8C4CF63B1B7B}"/>
              </a:ext>
            </a:extLst>
          </p:cNvPr>
          <p:cNvSpPr txBox="1"/>
          <p:nvPr/>
        </p:nvSpPr>
        <p:spPr>
          <a:xfrm>
            <a:off x="7079683" y="669745"/>
            <a:ext cx="3765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8241066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13C3A-CB0C-4921-AE10-B22442FBC918}"/>
              </a:ext>
            </a:extLst>
          </p:cNvPr>
          <p:cNvSpPr txBox="1"/>
          <p:nvPr/>
        </p:nvSpPr>
        <p:spPr>
          <a:xfrm>
            <a:off x="828720" y="2646401"/>
            <a:ext cx="4710765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'Hello world'</a:t>
            </a:r>
          </a:p>
          <a:p>
            <a:r>
              <a:rPr lang="en-US" dirty="0" err="1"/>
              <a:t>my_number</a:t>
            </a:r>
            <a:r>
              <a:rPr lang="en-US" dirty="0"/>
              <a:t> = 5</a:t>
            </a:r>
          </a:p>
          <a:p>
            <a:r>
              <a:rPr lang="en-US" dirty="0" err="1"/>
              <a:t>my_number</a:t>
            </a:r>
            <a:r>
              <a:rPr lang="en-US" dirty="0"/>
              <a:t> = 5 * 2</a:t>
            </a:r>
          </a:p>
          <a:p>
            <a:r>
              <a:rPr lang="en-US" dirty="0"/>
              <a:t>print(</a:t>
            </a:r>
            <a:r>
              <a:rPr lang="en-US" dirty="0" err="1"/>
              <a:t>my_string.upper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1655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4A98E52C-6028-4459-B20D-6CC6272B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interpreter is a computer program that </a:t>
            </a:r>
            <a:r>
              <a:rPr lang="en-US" i="1" dirty="0"/>
              <a:t>simulates a computer that understands a high-level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interpreter translates the high-level program line by line during execution, which results in the desired output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only result is the output data, there is </a:t>
            </a:r>
            <a:r>
              <a:rPr lang="en-US" b="1" dirty="0"/>
              <a:t>no compile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87302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87301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D854BA-DB90-4AF5-9DBA-7C49FF8F9A1C}"/>
              </a:ext>
            </a:extLst>
          </p:cNvPr>
          <p:cNvSpPr/>
          <p:nvPr/>
        </p:nvSpPr>
        <p:spPr>
          <a:xfrm>
            <a:off x="4247583" y="4149933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 program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53850-C7EC-4539-A5EA-0E9EEBE7BA55}"/>
              </a:ext>
            </a:extLst>
          </p:cNvPr>
          <p:cNvSpPr/>
          <p:nvPr/>
        </p:nvSpPr>
        <p:spPr>
          <a:xfrm>
            <a:off x="6966837" y="4122224"/>
            <a:ext cx="1795244" cy="21981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FA9382-E74E-48EB-AED9-7F09C2685669}"/>
              </a:ext>
            </a:extLst>
          </p:cNvPr>
          <p:cNvCxnSpPr/>
          <p:nvPr/>
        </p:nvCxnSpPr>
        <p:spPr>
          <a:xfrm>
            <a:off x="5940120" y="4589226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344D1-F4C4-4FF6-B510-DD59FFCFBDAA}"/>
              </a:ext>
            </a:extLst>
          </p:cNvPr>
          <p:cNvCxnSpPr/>
          <p:nvPr/>
        </p:nvCxnSpPr>
        <p:spPr>
          <a:xfrm>
            <a:off x="5940120" y="5811830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844EAA1-07C3-4B6B-9ED5-A4E9DB2ECFC9}"/>
              </a:ext>
            </a:extLst>
          </p:cNvPr>
          <p:cNvSpPr/>
          <p:nvPr/>
        </p:nvSpPr>
        <p:spPr>
          <a:xfrm>
            <a:off x="4247583" y="5301184"/>
            <a:ext cx="1692537" cy="10212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3C4FAC-1B06-4C0F-A51F-7950F590430C}"/>
              </a:ext>
            </a:extLst>
          </p:cNvPr>
          <p:cNvSpPr/>
          <p:nvPr/>
        </p:nvSpPr>
        <p:spPr>
          <a:xfrm>
            <a:off x="9464041" y="4689299"/>
            <a:ext cx="1692537" cy="10212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5E1BFE-DB64-4191-9564-860FB85C4C13}"/>
              </a:ext>
            </a:extLst>
          </p:cNvPr>
          <p:cNvCxnSpPr>
            <a:cxnSpLocks/>
          </p:cNvCxnSpPr>
          <p:nvPr/>
        </p:nvCxnSpPr>
        <p:spPr>
          <a:xfrm>
            <a:off x="8762081" y="5258863"/>
            <a:ext cx="585119" cy="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BAA2295F-598E-4282-84BF-E666D6A7A0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23328883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accessing characters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/>
          </a:bodyPr>
          <a:lstStyle/>
          <a:p>
            <a:r>
              <a:rPr lang="en-US" sz="2200" dirty="0" err="1"/>
              <a:t>my_string</a:t>
            </a:r>
            <a:r>
              <a:rPr lang="en-US" sz="2200" dirty="0"/>
              <a:t>[</a:t>
            </a:r>
            <a:r>
              <a:rPr lang="en-US" sz="2200" i="1" dirty="0"/>
              <a:t>index</a:t>
            </a:r>
            <a:r>
              <a:rPr lang="en-US" sz="2200" dirty="0"/>
              <a:t>] – character at given index (counts indexing from left to right)</a:t>
            </a:r>
          </a:p>
          <a:p>
            <a:endParaRPr lang="en-US" sz="2200" dirty="0"/>
          </a:p>
          <a:p>
            <a:r>
              <a:rPr lang="en-US" sz="2200" dirty="0" err="1"/>
              <a:t>my_string</a:t>
            </a:r>
            <a:r>
              <a:rPr lang="en-US" sz="2200" dirty="0"/>
              <a:t>[-</a:t>
            </a:r>
            <a:r>
              <a:rPr lang="en-US" sz="2200" i="1" dirty="0"/>
              <a:t>index</a:t>
            </a:r>
            <a:r>
              <a:rPr lang="en-US" sz="2200" dirty="0"/>
              <a:t>] – character at given index (counts indexing from right to left)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B106CE-F33F-4D43-9742-03A0D5345C8B}"/>
              </a:ext>
            </a:extLst>
          </p:cNvPr>
          <p:cNvSpPr/>
          <p:nvPr/>
        </p:nvSpPr>
        <p:spPr>
          <a:xfrm>
            <a:off x="-1603" y="3248526"/>
            <a:ext cx="12192000" cy="155207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201444-9294-4903-80A1-14492FA648F7}"/>
              </a:ext>
            </a:extLst>
          </p:cNvPr>
          <p:cNvSpPr txBox="1"/>
          <p:nvPr/>
        </p:nvSpPr>
        <p:spPr>
          <a:xfrm>
            <a:off x="962525" y="381286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2532A4-63C8-4DD3-A5F8-5D989B22CA60}"/>
              </a:ext>
            </a:extLst>
          </p:cNvPr>
          <p:cNvSpPr txBox="1"/>
          <p:nvPr/>
        </p:nvSpPr>
        <p:spPr>
          <a:xfrm>
            <a:off x="1407696" y="381286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EB18B-34C4-4357-92E9-35B1104A3294}"/>
              </a:ext>
            </a:extLst>
          </p:cNvPr>
          <p:cNvSpPr txBox="1"/>
          <p:nvPr/>
        </p:nvSpPr>
        <p:spPr>
          <a:xfrm>
            <a:off x="1852866" y="381286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3E0430-C10E-4669-A022-D043AEC7551C}"/>
              </a:ext>
            </a:extLst>
          </p:cNvPr>
          <p:cNvSpPr txBox="1"/>
          <p:nvPr/>
        </p:nvSpPr>
        <p:spPr>
          <a:xfrm>
            <a:off x="2308061" y="3818881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EC276-216B-49C9-8DE7-5196C3AB931D}"/>
              </a:ext>
            </a:extLst>
          </p:cNvPr>
          <p:cNvSpPr txBox="1"/>
          <p:nvPr/>
        </p:nvSpPr>
        <p:spPr>
          <a:xfrm>
            <a:off x="2751224" y="3818880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A99067-0908-43BA-9F3F-951C05D93643}"/>
              </a:ext>
            </a:extLst>
          </p:cNvPr>
          <p:cNvSpPr txBox="1"/>
          <p:nvPr/>
        </p:nvSpPr>
        <p:spPr>
          <a:xfrm>
            <a:off x="3645564" y="3818882"/>
            <a:ext cx="39704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815D8E-B6AB-4648-90D9-861D2B0FC7CF}"/>
              </a:ext>
            </a:extLst>
          </p:cNvPr>
          <p:cNvSpPr txBox="1"/>
          <p:nvPr/>
        </p:nvSpPr>
        <p:spPr>
          <a:xfrm>
            <a:off x="4090735" y="3818882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D27B14-6E81-4EA7-9C80-F50085DD0FCE}"/>
              </a:ext>
            </a:extLst>
          </p:cNvPr>
          <p:cNvSpPr txBox="1"/>
          <p:nvPr/>
        </p:nvSpPr>
        <p:spPr>
          <a:xfrm>
            <a:off x="4535905" y="3818882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3C0E1-FE7D-43A1-B860-15D68D90DD24}"/>
              </a:ext>
            </a:extLst>
          </p:cNvPr>
          <p:cNvSpPr txBox="1"/>
          <p:nvPr/>
        </p:nvSpPr>
        <p:spPr>
          <a:xfrm>
            <a:off x="4991100" y="3812866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7D369A-DEC5-4B6B-8577-7FA9CBA96C67}"/>
              </a:ext>
            </a:extLst>
          </p:cNvPr>
          <p:cNvSpPr txBox="1"/>
          <p:nvPr/>
        </p:nvSpPr>
        <p:spPr>
          <a:xfrm>
            <a:off x="5434263" y="3812865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112FC7-9325-4C68-B8D3-5B063EB0573F}"/>
              </a:ext>
            </a:extLst>
          </p:cNvPr>
          <p:cNvSpPr txBox="1"/>
          <p:nvPr/>
        </p:nvSpPr>
        <p:spPr>
          <a:xfrm>
            <a:off x="3196392" y="3818881"/>
            <a:ext cx="397042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19DD6A-4709-46B8-8656-A30A84D37B09}"/>
              </a:ext>
            </a:extLst>
          </p:cNvPr>
          <p:cNvSpPr txBox="1"/>
          <p:nvPr/>
        </p:nvSpPr>
        <p:spPr>
          <a:xfrm>
            <a:off x="959319" y="3417628"/>
            <a:ext cx="602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0      1       2       3      4       5      6      7      8      9      10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360AE9-2B67-42EC-A5A7-7EDCC4153BD1}"/>
              </a:ext>
            </a:extLst>
          </p:cNvPr>
          <p:cNvSpPr/>
          <p:nvPr/>
        </p:nvSpPr>
        <p:spPr>
          <a:xfrm>
            <a:off x="6700563" y="3410406"/>
            <a:ext cx="2572575" cy="1200329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'Hello world'</a:t>
            </a:r>
          </a:p>
          <a:p>
            <a:r>
              <a:rPr lang="en-US" dirty="0"/>
              <a:t>print(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my_string</a:t>
            </a:r>
            <a:r>
              <a:rPr lang="en-US" dirty="0"/>
              <a:t>)) </a:t>
            </a:r>
          </a:p>
          <a:p>
            <a:r>
              <a:rPr lang="en-US" dirty="0"/>
              <a:t>print(</a:t>
            </a:r>
            <a:r>
              <a:rPr lang="en-US" dirty="0" err="1"/>
              <a:t>my_string</a:t>
            </a:r>
            <a:r>
              <a:rPr lang="en-US" dirty="0"/>
              <a:t>[4]) print(</a:t>
            </a:r>
            <a:r>
              <a:rPr lang="en-US" dirty="0" err="1"/>
              <a:t>my_string</a:t>
            </a:r>
            <a:r>
              <a:rPr lang="en-US" dirty="0"/>
              <a:t>[-4])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E2D58-EDB0-44E3-87A6-FCCA0234B7D2}"/>
              </a:ext>
            </a:extLst>
          </p:cNvPr>
          <p:cNvSpPr txBox="1"/>
          <p:nvPr/>
        </p:nvSpPr>
        <p:spPr>
          <a:xfrm>
            <a:off x="866270" y="4208023"/>
            <a:ext cx="602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-11   -10    -9      -8    -7      -6    -5      -4     -3     -2    -1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3C8025-0BF8-497F-8B99-153C71BE06D7}"/>
              </a:ext>
            </a:extLst>
          </p:cNvPr>
          <p:cNvSpPr/>
          <p:nvPr/>
        </p:nvSpPr>
        <p:spPr>
          <a:xfrm>
            <a:off x="9454190" y="3404204"/>
            <a:ext cx="2572575" cy="1200329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11</a:t>
            </a:r>
          </a:p>
          <a:p>
            <a:r>
              <a:rPr lang="en-US" dirty="0"/>
              <a:t>'o'</a:t>
            </a:r>
          </a:p>
          <a:p>
            <a:r>
              <a:rPr lang="en-US" dirty="0"/>
              <a:t>'o'</a:t>
            </a:r>
          </a:p>
        </p:txBody>
      </p:sp>
    </p:spTree>
    <p:extLst>
      <p:ext uri="{BB962C8B-B14F-4D97-AF65-F5344CB8AC3E}">
        <p14:creationId xmlns:p14="http://schemas.microsoft.com/office/powerpoint/2010/main" val="371280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88296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add, change, remove characters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/>
          </a:bodyPr>
          <a:lstStyle/>
          <a:p>
            <a:r>
              <a:rPr lang="en-US" sz="2200" dirty="0"/>
              <a:t>String objects are </a:t>
            </a:r>
            <a:r>
              <a:rPr lang="en-US" sz="2200" b="1" dirty="0"/>
              <a:t>immutable</a:t>
            </a:r>
            <a:r>
              <a:rPr lang="en-US" sz="2200" dirty="0"/>
              <a:t>! Meaning that we cannot add, change, or remove a character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03385A-A670-46C0-BE15-7D050D9DE228}"/>
              </a:ext>
            </a:extLst>
          </p:cNvPr>
          <p:cNvSpPr/>
          <p:nvPr/>
        </p:nvSpPr>
        <p:spPr>
          <a:xfrm>
            <a:off x="-1603" y="2780124"/>
            <a:ext cx="12192000" cy="169279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0E743-C668-4466-993C-F6F3F5F388AD}"/>
              </a:ext>
            </a:extLst>
          </p:cNvPr>
          <p:cNvSpPr txBox="1"/>
          <p:nvPr/>
        </p:nvSpPr>
        <p:spPr>
          <a:xfrm>
            <a:off x="1023048" y="2897474"/>
            <a:ext cx="3443075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string1 = 'Today'</a:t>
            </a:r>
          </a:p>
          <a:p>
            <a:r>
              <a:rPr lang="en-US" dirty="0"/>
              <a:t>string2 = '   is 4</a:t>
            </a:r>
            <a:r>
              <a:rPr lang="en-US" baseline="30000" dirty="0"/>
              <a:t>th</a:t>
            </a:r>
            <a:r>
              <a:rPr lang="en-US" dirty="0"/>
              <a:t> of July.'</a:t>
            </a:r>
          </a:p>
          <a:p>
            <a:r>
              <a:rPr lang="en-US" dirty="0"/>
              <a:t>string2[16] = 'n'</a:t>
            </a:r>
          </a:p>
          <a:p>
            <a:r>
              <a:rPr lang="en-US" dirty="0"/>
              <a:t>string2[17] = 'e'</a:t>
            </a:r>
          </a:p>
          <a:p>
            <a:endParaRPr lang="en-US" b="1" dirty="0"/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A40210B-3B57-4688-808C-705953306640}"/>
              </a:ext>
            </a:extLst>
          </p:cNvPr>
          <p:cNvSpPr/>
          <p:nvPr/>
        </p:nvSpPr>
        <p:spPr>
          <a:xfrm>
            <a:off x="796394" y="3439620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76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88296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add, change, remove characters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/>
          </a:bodyPr>
          <a:lstStyle/>
          <a:p>
            <a:r>
              <a:rPr lang="en-US" sz="2200" dirty="0"/>
              <a:t>String objects are </a:t>
            </a:r>
            <a:r>
              <a:rPr lang="en-US" sz="2200" b="1" dirty="0"/>
              <a:t>immutable</a:t>
            </a:r>
            <a:r>
              <a:rPr lang="en-US" sz="2200" dirty="0"/>
              <a:t>! Meaning that we cannot add, change, or remove a character </a:t>
            </a:r>
          </a:p>
          <a:p>
            <a:r>
              <a:rPr lang="en-US" sz="2200" dirty="0"/>
              <a:t>Instead, update a character by assigning a new string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03385A-A670-46C0-BE15-7D050D9DE228}"/>
              </a:ext>
            </a:extLst>
          </p:cNvPr>
          <p:cNvSpPr/>
          <p:nvPr/>
        </p:nvSpPr>
        <p:spPr>
          <a:xfrm>
            <a:off x="-1603" y="2780124"/>
            <a:ext cx="12192000" cy="169279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0E743-C668-4466-993C-F6F3F5F388AD}"/>
              </a:ext>
            </a:extLst>
          </p:cNvPr>
          <p:cNvSpPr txBox="1"/>
          <p:nvPr/>
        </p:nvSpPr>
        <p:spPr>
          <a:xfrm>
            <a:off x="1023048" y="2897474"/>
            <a:ext cx="3443075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string1 = 'Today'</a:t>
            </a:r>
          </a:p>
          <a:p>
            <a:r>
              <a:rPr lang="en-US" dirty="0"/>
              <a:t>string2 = '   is 4</a:t>
            </a:r>
            <a:r>
              <a:rPr lang="en-US" baseline="30000" dirty="0"/>
              <a:t>th</a:t>
            </a:r>
            <a:r>
              <a:rPr lang="en-US" dirty="0"/>
              <a:t> of July.'</a:t>
            </a:r>
          </a:p>
          <a:p>
            <a:r>
              <a:rPr lang="en-US" dirty="0"/>
              <a:t>string2[16] = 'n'</a:t>
            </a:r>
          </a:p>
          <a:p>
            <a:r>
              <a:rPr lang="en-US" dirty="0"/>
              <a:t>string2[17] = 'e'</a:t>
            </a:r>
          </a:p>
          <a:p>
            <a:r>
              <a:rPr lang="en-US" dirty="0"/>
              <a:t>string2 = '   is 4</a:t>
            </a:r>
            <a:r>
              <a:rPr lang="en-US" baseline="30000" dirty="0"/>
              <a:t>th</a:t>
            </a:r>
            <a:r>
              <a:rPr lang="en-US" dirty="0"/>
              <a:t> of June'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A40210B-3B57-4688-808C-705953306640}"/>
              </a:ext>
            </a:extLst>
          </p:cNvPr>
          <p:cNvSpPr/>
          <p:nvPr/>
        </p:nvSpPr>
        <p:spPr>
          <a:xfrm>
            <a:off x="796394" y="3439620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51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concatenation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/>
          </a:bodyPr>
          <a:lstStyle/>
          <a:p>
            <a:r>
              <a:rPr lang="en-US" sz="2200" dirty="0"/>
              <a:t>Using the addition (</a:t>
            </a:r>
            <a:r>
              <a:rPr lang="en-US" sz="2200" b="1" dirty="0"/>
              <a:t>+</a:t>
            </a:r>
            <a:r>
              <a:rPr lang="en-US" sz="2200" dirty="0"/>
              <a:t>) sign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03385A-A670-46C0-BE15-7D050D9DE228}"/>
              </a:ext>
            </a:extLst>
          </p:cNvPr>
          <p:cNvSpPr/>
          <p:nvPr/>
        </p:nvSpPr>
        <p:spPr>
          <a:xfrm>
            <a:off x="-4008" y="2270970"/>
            <a:ext cx="12107776" cy="202430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50E743-C668-4466-993C-F6F3F5F388AD}"/>
              </a:ext>
            </a:extLst>
          </p:cNvPr>
          <p:cNvSpPr txBox="1"/>
          <p:nvPr/>
        </p:nvSpPr>
        <p:spPr>
          <a:xfrm>
            <a:off x="1020643" y="2388320"/>
            <a:ext cx="3443075" cy="175432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string1 = 'Today'</a:t>
            </a:r>
          </a:p>
          <a:p>
            <a:r>
              <a:rPr lang="en-US" dirty="0"/>
              <a:t>print(string1)</a:t>
            </a:r>
          </a:p>
          <a:p>
            <a:r>
              <a:rPr lang="en-US" dirty="0"/>
              <a:t>string2 = '   is 4</a:t>
            </a:r>
            <a:r>
              <a:rPr lang="en-US" baseline="30000" dirty="0"/>
              <a:t>th</a:t>
            </a:r>
            <a:r>
              <a:rPr lang="en-US" dirty="0"/>
              <a:t> of July.'</a:t>
            </a:r>
          </a:p>
          <a:p>
            <a:r>
              <a:rPr lang="en-US" dirty="0"/>
              <a:t>print(string2)</a:t>
            </a:r>
          </a:p>
          <a:p>
            <a:r>
              <a:rPr lang="en-US" dirty="0" err="1"/>
              <a:t>concat_string</a:t>
            </a:r>
            <a:r>
              <a:rPr lang="en-US" dirty="0"/>
              <a:t> = string1 + string2</a:t>
            </a:r>
          </a:p>
          <a:p>
            <a:r>
              <a:rPr lang="en-US" dirty="0"/>
              <a:t>print(</a:t>
            </a:r>
            <a:r>
              <a:rPr lang="en-US" dirty="0" err="1"/>
              <a:t>concat_string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D63B1-D34C-49B0-AADA-A93404FE35BC}"/>
              </a:ext>
            </a:extLst>
          </p:cNvPr>
          <p:cNvSpPr txBox="1"/>
          <p:nvPr/>
        </p:nvSpPr>
        <p:spPr>
          <a:xfrm>
            <a:off x="5323938" y="2388320"/>
            <a:ext cx="3443075" cy="175432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Today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is 4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  <a:p>
            <a:endParaRPr lang="en-US" dirty="0"/>
          </a:p>
          <a:p>
            <a:r>
              <a:rPr lang="en-US" dirty="0"/>
              <a:t>Today   is 4</a:t>
            </a:r>
            <a:r>
              <a:rPr lang="en-US" baseline="30000" dirty="0"/>
              <a:t>th</a:t>
            </a:r>
            <a:r>
              <a:rPr lang="en-US" dirty="0"/>
              <a:t> of July </a:t>
            </a:r>
          </a:p>
        </p:txBody>
      </p:sp>
    </p:spTree>
    <p:extLst>
      <p:ext uri="{BB962C8B-B14F-4D97-AF65-F5344CB8AC3E}">
        <p14:creationId xmlns:p14="http://schemas.microsoft.com/office/powerpoint/2010/main" val="17034103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length of the following string. What is the value at index 3?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707A7-6282-4D95-8525-5E86665721B3}"/>
              </a:ext>
            </a:extLst>
          </p:cNvPr>
          <p:cNvSpPr txBox="1"/>
          <p:nvPr/>
        </p:nvSpPr>
        <p:spPr>
          <a:xfrm>
            <a:off x="828720" y="2706065"/>
            <a:ext cx="471076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'I need a break!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015079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 of the print function? Explain.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13C3A-CB0C-4921-AE10-B22442FBC918}"/>
              </a:ext>
            </a:extLst>
          </p:cNvPr>
          <p:cNvSpPr txBox="1"/>
          <p:nvPr/>
        </p:nvSpPr>
        <p:spPr>
          <a:xfrm>
            <a:off x="828720" y="2691804"/>
            <a:ext cx="4710765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my_string</a:t>
            </a:r>
            <a:r>
              <a:rPr lang="en-US" dirty="0"/>
              <a:t> = 'I need a break!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'</a:t>
            </a:r>
          </a:p>
          <a:p>
            <a:r>
              <a:rPr lang="en-US" dirty="0" err="1"/>
              <a:t>my_string</a:t>
            </a:r>
            <a:r>
              <a:rPr lang="en-US" dirty="0"/>
              <a:t>[0] = 'W'</a:t>
            </a:r>
          </a:p>
          <a:p>
            <a:r>
              <a:rPr lang="en-US" dirty="0" err="1"/>
              <a:t>my_string</a:t>
            </a:r>
            <a:r>
              <a:rPr lang="en-US" dirty="0"/>
              <a:t>[1] = 'e'</a:t>
            </a:r>
          </a:p>
          <a:p>
            <a:r>
              <a:rPr lang="en-US" dirty="0"/>
              <a:t>print(</a:t>
            </a:r>
            <a:r>
              <a:rPr lang="en-US" dirty="0" err="1"/>
              <a:t>my_string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91904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 – formatting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/>
          </a:bodyPr>
          <a:lstStyle/>
          <a:p>
            <a:r>
              <a:rPr lang="en-US" sz="2200" dirty="0"/>
              <a:t>How can we augment the ability of the built-in print() function?</a:t>
            </a:r>
          </a:p>
          <a:p>
            <a:r>
              <a:rPr lang="en-US" sz="2200" dirty="0"/>
              <a:t>Concepts: </a:t>
            </a:r>
          </a:p>
          <a:p>
            <a:pPr lvl="1"/>
            <a:r>
              <a:rPr lang="en-US" sz="1800" dirty="0"/>
              <a:t>conversion </a:t>
            </a:r>
            <a:r>
              <a:rPr lang="en-US" sz="1800" b="1" dirty="0"/>
              <a:t>specifier</a:t>
            </a:r>
          </a:p>
          <a:p>
            <a:pPr lvl="1"/>
            <a:r>
              <a:rPr lang="en-US" sz="1800" dirty="0"/>
              <a:t>conversion </a:t>
            </a:r>
            <a:r>
              <a:rPr lang="en-US" sz="1800" b="1" dirty="0"/>
              <a:t>operator</a:t>
            </a:r>
          </a:p>
          <a:p>
            <a:pPr lvl="1"/>
            <a:r>
              <a:rPr lang="en-US" sz="1800" dirty="0"/>
              <a:t>conversion </a:t>
            </a:r>
            <a:r>
              <a:rPr lang="en-US" sz="1800" b="1" dirty="0"/>
              <a:t>type</a:t>
            </a:r>
          </a:p>
          <a:p>
            <a:pPr lvl="1"/>
            <a:r>
              <a:rPr lang="en-US" sz="1800" dirty="0"/>
              <a:t>Precision</a:t>
            </a:r>
          </a:p>
          <a:p>
            <a:pPr lvl="1"/>
            <a:r>
              <a:rPr lang="en-US" sz="1800" dirty="0"/>
              <a:t>Minimum field width</a:t>
            </a:r>
          </a:p>
          <a:p>
            <a:pPr lvl="1"/>
            <a:r>
              <a:rPr lang="en-US" sz="1800" dirty="0"/>
              <a:t>'0' conversion flag</a:t>
            </a:r>
          </a:p>
          <a:p>
            <a:pPr lvl="1"/>
            <a:r>
              <a:rPr lang="en-US" sz="1800" dirty="0"/>
              <a:t>format()</a:t>
            </a:r>
          </a:p>
          <a:p>
            <a:pPr lvl="1"/>
            <a:endParaRPr lang="en-US" sz="1000" dirty="0"/>
          </a:p>
          <a:p>
            <a:r>
              <a:rPr lang="en-US" sz="2200" dirty="0">
                <a:highlight>
                  <a:srgbClr val="FFFF00"/>
                </a:highlight>
              </a:rPr>
              <a:t>Adam</a:t>
            </a:r>
            <a:r>
              <a:rPr lang="en-US" sz="2200" dirty="0"/>
              <a:t> will cover this topic in the Lab session. More info on </a:t>
            </a:r>
            <a:r>
              <a:rPr lang="en-US" sz="2200" dirty="0" err="1"/>
              <a:t>zyBooks</a:t>
            </a:r>
            <a:r>
              <a:rPr lang="en-US" sz="2200" dirty="0"/>
              <a:t> Ch 7.2 and 7.5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0108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AA1FF9AB-E7EB-4BAC-BC53-6A93ACD64E44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43AFA0B-2558-4E00-9EB8-9549FB37E2BE}"/>
              </a:ext>
            </a:extLst>
          </p:cNvPr>
          <p:cNvSpPr/>
          <p:nvPr/>
        </p:nvSpPr>
        <p:spPr>
          <a:xfrm>
            <a:off x="1036242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4486BE88-2509-4911-BDC7-A669D80595FE}"/>
              </a:ext>
            </a:extLst>
          </p:cNvPr>
          <p:cNvSpPr/>
          <p:nvPr/>
        </p:nvSpPr>
        <p:spPr>
          <a:xfrm>
            <a:off x="3519165" y="2833666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1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list is a container initialized with brackets </a:t>
            </a:r>
            <a:r>
              <a:rPr lang="en-US" sz="2200" b="1" dirty="0"/>
              <a:t>[ ]</a:t>
            </a:r>
          </a:p>
          <a:p>
            <a:r>
              <a:rPr lang="en-US" sz="2200" dirty="0"/>
              <a:t>Elements of a list are comma</a:t>
            </a:r>
            <a:r>
              <a:rPr lang="en-US" sz="2200" b="1" dirty="0"/>
              <a:t> </a:t>
            </a:r>
            <a:r>
              <a:rPr lang="en-US" sz="2200" dirty="0"/>
              <a:t>(</a:t>
            </a:r>
            <a:r>
              <a:rPr lang="en-US" sz="2200" b="1" dirty="0"/>
              <a:t>,</a:t>
            </a:r>
            <a:r>
              <a:rPr lang="en-US" sz="2200" dirty="0"/>
              <a:t>) separated</a:t>
            </a:r>
          </a:p>
          <a:p>
            <a:r>
              <a:rPr lang="en-US" sz="2200" dirty="0"/>
              <a:t>Elements of a list can be heterogenous, i.e. of different types</a:t>
            </a:r>
          </a:p>
          <a:p>
            <a:r>
              <a:rPr lang="en-US" sz="2200" dirty="0"/>
              <a:t>Elements of a list are ordered by position (index) in the container, meaning that</a:t>
            </a:r>
          </a:p>
          <a:p>
            <a:r>
              <a:rPr lang="en-US" sz="2200" dirty="0"/>
              <a:t>A list is a </a:t>
            </a:r>
            <a:r>
              <a:rPr lang="en-US" sz="2200" b="1" dirty="0"/>
              <a:t>sequence data type</a:t>
            </a:r>
          </a:p>
          <a:p>
            <a:endParaRPr lang="en-US" sz="2200" dirty="0"/>
          </a:p>
          <a:p>
            <a:r>
              <a:rPr lang="en-US" sz="2200" dirty="0"/>
              <a:t>Example: </a:t>
            </a:r>
            <a:r>
              <a:rPr lang="en-US" sz="2200" dirty="0" err="1"/>
              <a:t>my_list</a:t>
            </a:r>
            <a:r>
              <a:rPr lang="en-US" sz="2200" dirty="0"/>
              <a:t> = ['a', 123, 'b']</a:t>
            </a:r>
          </a:p>
          <a:p>
            <a:r>
              <a:rPr lang="en-US" sz="2200" dirty="0"/>
              <a:t>Example of empty list: </a:t>
            </a:r>
            <a:r>
              <a:rPr lang="en-US" sz="2200" dirty="0" err="1"/>
              <a:t>my_empty_list</a:t>
            </a:r>
            <a:r>
              <a:rPr lang="en-US" sz="2200" dirty="0"/>
              <a:t> = [ ]</a:t>
            </a:r>
          </a:p>
          <a:p>
            <a:r>
              <a:rPr lang="en-US" sz="2200" dirty="0"/>
              <a:t> A list is </a:t>
            </a:r>
            <a:r>
              <a:rPr lang="en-US" sz="2200" b="1" dirty="0"/>
              <a:t>mutable</a:t>
            </a:r>
            <a:r>
              <a:rPr lang="en-US" sz="2200" dirty="0"/>
              <a:t>, meaning that one </a:t>
            </a:r>
            <a:r>
              <a:rPr lang="en-US" sz="2200" b="1" dirty="0"/>
              <a:t>can</a:t>
            </a:r>
            <a:r>
              <a:rPr lang="en-US" sz="2200" dirty="0"/>
              <a:t> </a:t>
            </a:r>
            <a:r>
              <a:rPr lang="en-US" sz="2200" i="1" dirty="0"/>
              <a:t>add, remove, </a:t>
            </a:r>
            <a:r>
              <a:rPr lang="en-US" sz="2200" dirty="0"/>
              <a:t>and</a:t>
            </a:r>
            <a:r>
              <a:rPr lang="en-US" sz="2200" i="1" dirty="0"/>
              <a:t> edit </a:t>
            </a:r>
            <a:r>
              <a:rPr lang="en-US" sz="2200" dirty="0"/>
              <a:t>its elements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903118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Similar to strings, list elements are accessed by index (remember list is a sequence data type)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26128" y="2251377"/>
            <a:ext cx="12192000" cy="1358097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10038-439B-48C7-B430-CBF6FF1F6EE0}"/>
              </a:ext>
            </a:extLst>
          </p:cNvPr>
          <p:cNvSpPr txBox="1"/>
          <p:nvPr/>
        </p:nvSpPr>
        <p:spPr>
          <a:xfrm>
            <a:off x="961069" y="2583516"/>
            <a:ext cx="5040626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my_list</a:t>
            </a:r>
            <a:r>
              <a:rPr lang="en-US" dirty="0"/>
              <a:t> = ['a', 123, 'b']</a:t>
            </a:r>
          </a:p>
          <a:p>
            <a:r>
              <a:rPr lang="en-US" dirty="0"/>
              <a:t>print('The first element in my list is', </a:t>
            </a:r>
            <a:r>
              <a:rPr lang="en-US" dirty="0" err="1"/>
              <a:t>my_list</a:t>
            </a:r>
            <a:r>
              <a:rPr lang="en-US" dirty="0"/>
              <a:t>[0], '.')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BFDC5-FD2D-4F6D-9EAB-96AC0473D683}"/>
              </a:ext>
            </a:extLst>
          </p:cNvPr>
          <p:cNvSpPr txBox="1"/>
          <p:nvPr/>
        </p:nvSpPr>
        <p:spPr>
          <a:xfrm>
            <a:off x="6228349" y="2583515"/>
            <a:ext cx="471076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first element in my list is a .</a:t>
            </a:r>
          </a:p>
        </p:txBody>
      </p:sp>
    </p:spTree>
    <p:extLst>
      <p:ext uri="{BB962C8B-B14F-4D97-AF65-F5344CB8AC3E}">
        <p14:creationId xmlns:p14="http://schemas.microsoft.com/office/powerpoint/2010/main" val="3126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C6809A5-6BF4-4A82-A8FD-54562866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using an interpreter, every time you want to run the program you need to interpret the code again line by line (e.g. you translate (interpret) a </a:t>
            </a:r>
            <a:r>
              <a:rPr lang="en-US" i="1" dirty="0"/>
              <a:t>speech</a:t>
            </a:r>
            <a:r>
              <a:rPr lang="en-US" dirty="0"/>
              <a:t> only once and the results won't be used again)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87302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87301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D854BA-DB90-4AF5-9DBA-7C49FF8F9A1C}"/>
              </a:ext>
            </a:extLst>
          </p:cNvPr>
          <p:cNvSpPr/>
          <p:nvPr/>
        </p:nvSpPr>
        <p:spPr>
          <a:xfrm>
            <a:off x="4247583" y="4149933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 program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53850-C7EC-4539-A5EA-0E9EEBE7BA55}"/>
              </a:ext>
            </a:extLst>
          </p:cNvPr>
          <p:cNvSpPr/>
          <p:nvPr/>
        </p:nvSpPr>
        <p:spPr>
          <a:xfrm>
            <a:off x="6966837" y="4122224"/>
            <a:ext cx="1795244" cy="21981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FA9382-E74E-48EB-AED9-7F09C2685669}"/>
              </a:ext>
            </a:extLst>
          </p:cNvPr>
          <p:cNvCxnSpPr/>
          <p:nvPr/>
        </p:nvCxnSpPr>
        <p:spPr>
          <a:xfrm>
            <a:off x="5940120" y="4589226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344D1-F4C4-4FF6-B510-DD59FFCFBDAA}"/>
              </a:ext>
            </a:extLst>
          </p:cNvPr>
          <p:cNvCxnSpPr/>
          <p:nvPr/>
        </p:nvCxnSpPr>
        <p:spPr>
          <a:xfrm>
            <a:off x="5940120" y="5811830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844EAA1-07C3-4B6B-9ED5-A4E9DB2ECFC9}"/>
              </a:ext>
            </a:extLst>
          </p:cNvPr>
          <p:cNvSpPr/>
          <p:nvPr/>
        </p:nvSpPr>
        <p:spPr>
          <a:xfrm>
            <a:off x="4247583" y="5301184"/>
            <a:ext cx="1692537" cy="10212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3C4FAC-1B06-4C0F-A51F-7950F590430C}"/>
              </a:ext>
            </a:extLst>
          </p:cNvPr>
          <p:cNvSpPr/>
          <p:nvPr/>
        </p:nvSpPr>
        <p:spPr>
          <a:xfrm>
            <a:off x="9464041" y="4689299"/>
            <a:ext cx="1692537" cy="102129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5E1BFE-DB64-4191-9564-860FB85C4C13}"/>
              </a:ext>
            </a:extLst>
          </p:cNvPr>
          <p:cNvCxnSpPr>
            <a:cxnSpLocks/>
          </p:cNvCxnSpPr>
          <p:nvPr/>
        </p:nvCxnSpPr>
        <p:spPr>
          <a:xfrm>
            <a:off x="8762081" y="5258863"/>
            <a:ext cx="585119" cy="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67D1A103-5D29-46E9-9562-558EE94C282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797087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 – add, change, remove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list data type is a </a:t>
            </a:r>
            <a:r>
              <a:rPr lang="en-US" sz="2200" b="1" dirty="0"/>
              <a:t>mutable object</a:t>
            </a:r>
            <a:r>
              <a:rPr lang="en-US" sz="2200" dirty="0"/>
              <a:t>!</a:t>
            </a:r>
          </a:p>
          <a:p>
            <a:r>
              <a:rPr lang="en-US" sz="2200" dirty="0"/>
              <a:t>We can add, change, ore remove elements of a list using built-in methods:</a:t>
            </a:r>
          </a:p>
          <a:p>
            <a:pPr lvl="1"/>
            <a:r>
              <a:rPr lang="en-US" sz="1800" dirty="0" err="1"/>
              <a:t>list.append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– ads element x to the end of the list</a:t>
            </a:r>
          </a:p>
          <a:p>
            <a:pPr lvl="1"/>
            <a:r>
              <a:rPr lang="en-US" sz="1800" dirty="0" err="1"/>
              <a:t>list.remove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– removes the first element from the list whose value is equal to x</a:t>
            </a:r>
          </a:p>
          <a:p>
            <a:pPr lvl="1"/>
            <a:r>
              <a:rPr lang="en-US" sz="1800" dirty="0" err="1"/>
              <a:t>list.pop</a:t>
            </a:r>
            <a:r>
              <a:rPr lang="en-US" sz="1800" dirty="0"/>
              <a:t>(</a:t>
            </a:r>
            <a:r>
              <a:rPr lang="en-US" sz="1800" i="1" dirty="0"/>
              <a:t>index</a:t>
            </a:r>
            <a:r>
              <a:rPr lang="en-US" sz="1800" dirty="0"/>
              <a:t>) – removes the element at the given index in the list, and returns it; if no index is specified removes and returns the last item in the list</a:t>
            </a: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0" y="3919085"/>
            <a:ext cx="12192000" cy="249374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EC10C-9B54-4012-BA5E-52CDAE3276D8}"/>
              </a:ext>
            </a:extLst>
          </p:cNvPr>
          <p:cNvSpPr txBox="1"/>
          <p:nvPr/>
        </p:nvSpPr>
        <p:spPr>
          <a:xfrm>
            <a:off x="1055374" y="4141385"/>
            <a:ext cx="3095521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my_list</a:t>
            </a:r>
            <a:r>
              <a:rPr lang="en-US" dirty="0"/>
              <a:t> = ['a', 123, 'b']</a:t>
            </a:r>
          </a:p>
          <a:p>
            <a:r>
              <a:rPr lang="en-US" dirty="0" err="1"/>
              <a:t>my_list.append</a:t>
            </a:r>
            <a:r>
              <a:rPr lang="en-US" dirty="0"/>
              <a:t>('</a:t>
            </a:r>
            <a:r>
              <a:rPr lang="en-US" dirty="0" err="1"/>
              <a:t>abc</a:t>
            </a:r>
            <a:r>
              <a:rPr lang="en-US" dirty="0"/>
              <a:t>')</a:t>
            </a:r>
          </a:p>
          <a:p>
            <a:r>
              <a:rPr lang="en-US" dirty="0"/>
              <a:t>print(</a:t>
            </a:r>
            <a:r>
              <a:rPr lang="en-US" dirty="0" err="1"/>
              <a:t>my_list</a:t>
            </a:r>
            <a:r>
              <a:rPr lang="en-US" dirty="0"/>
              <a:t>)</a:t>
            </a:r>
          </a:p>
          <a:p>
            <a:r>
              <a:rPr lang="en-US" dirty="0" err="1"/>
              <a:t>my_list.remove</a:t>
            </a:r>
            <a:r>
              <a:rPr lang="en-US" dirty="0"/>
              <a:t>('a')</a:t>
            </a:r>
          </a:p>
          <a:p>
            <a:r>
              <a:rPr lang="en-US" dirty="0"/>
              <a:t>print(</a:t>
            </a:r>
            <a:r>
              <a:rPr lang="en-US" dirty="0" err="1"/>
              <a:t>my_list</a:t>
            </a:r>
            <a:r>
              <a:rPr lang="en-US" dirty="0"/>
              <a:t>)</a:t>
            </a:r>
          </a:p>
          <a:p>
            <a:r>
              <a:rPr lang="en-US" dirty="0" err="1"/>
              <a:t>my_list.pop</a:t>
            </a:r>
            <a:r>
              <a:rPr lang="en-US" dirty="0"/>
              <a:t>(2)</a:t>
            </a:r>
          </a:p>
          <a:p>
            <a:r>
              <a:rPr lang="en-US" dirty="0"/>
              <a:t>print(</a:t>
            </a:r>
            <a:r>
              <a:rPr lang="en-US" dirty="0" err="1"/>
              <a:t>my_list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DC66F-F488-4CDD-8DA8-078F443CC0F2}"/>
              </a:ext>
            </a:extLst>
          </p:cNvPr>
          <p:cNvSpPr txBox="1"/>
          <p:nvPr/>
        </p:nvSpPr>
        <p:spPr>
          <a:xfrm>
            <a:off x="4840707" y="4137988"/>
            <a:ext cx="3095521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['a', 123, 'b', '</a:t>
            </a:r>
            <a:r>
              <a:rPr lang="en-US" dirty="0" err="1"/>
              <a:t>abc</a:t>
            </a:r>
            <a:r>
              <a:rPr lang="en-US" dirty="0"/>
              <a:t>']</a:t>
            </a:r>
          </a:p>
          <a:p>
            <a:endParaRPr lang="en-US" dirty="0"/>
          </a:p>
          <a:p>
            <a:r>
              <a:rPr lang="en-US" dirty="0"/>
              <a:t>[123, 'b', '</a:t>
            </a:r>
            <a:r>
              <a:rPr lang="en-US" dirty="0" err="1"/>
              <a:t>abc</a:t>
            </a:r>
            <a:r>
              <a:rPr lang="en-US" dirty="0"/>
              <a:t>']</a:t>
            </a:r>
          </a:p>
          <a:p>
            <a:endParaRPr lang="en-US" dirty="0"/>
          </a:p>
          <a:p>
            <a:r>
              <a:rPr lang="en-US" dirty="0"/>
              <a:t>[123, 'b']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08E83-DE49-45D7-8809-DC67913680E7}"/>
              </a:ext>
            </a:extLst>
          </p:cNvPr>
          <p:cNvSpPr txBox="1"/>
          <p:nvPr/>
        </p:nvSpPr>
        <p:spPr>
          <a:xfrm>
            <a:off x="8422105" y="4597818"/>
            <a:ext cx="3296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the list output is always enclosed by brackets!</a:t>
            </a:r>
          </a:p>
          <a:p>
            <a:endParaRPr lang="en-US" dirty="0"/>
          </a:p>
          <a:p>
            <a:r>
              <a:rPr lang="en-US" b="1" dirty="0"/>
              <a:t>Reason: </a:t>
            </a:r>
            <a:r>
              <a:rPr lang="en-US" dirty="0"/>
              <a:t>lists can be nested (more on this later)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004E32-71A6-469C-819D-498C00AD1FFA}"/>
              </a:ext>
            </a:extLst>
          </p:cNvPr>
          <p:cNvCxnSpPr>
            <a:cxnSpLocks/>
          </p:cNvCxnSpPr>
          <p:nvPr/>
        </p:nvCxnSpPr>
        <p:spPr>
          <a:xfrm>
            <a:off x="6701589" y="4896853"/>
            <a:ext cx="149386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8269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 – add, change, remove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200" dirty="0"/>
              <a:t>Check here for more list related built-in methods:</a:t>
            </a: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https://docs.python.org/3/tutorial/datastructures.html#more-on-lists</a:t>
            </a: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list data type is a </a:t>
            </a:r>
            <a:r>
              <a:rPr lang="en-US" sz="2200" b="1" dirty="0"/>
              <a:t>mutable object</a:t>
            </a:r>
            <a:r>
              <a:rPr lang="en-US" sz="2200" dirty="0"/>
              <a:t>!</a:t>
            </a:r>
          </a:p>
          <a:p>
            <a:r>
              <a:rPr lang="en-US" sz="2200" dirty="0"/>
              <a:t>We can add, change, ore remove elements of a list using built-in methods:</a:t>
            </a:r>
          </a:p>
          <a:p>
            <a:pPr lvl="1"/>
            <a:r>
              <a:rPr lang="en-US" sz="1800" dirty="0" err="1"/>
              <a:t>list.append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– ads element x to the end of the list</a:t>
            </a:r>
          </a:p>
          <a:p>
            <a:pPr lvl="1"/>
            <a:r>
              <a:rPr lang="en-US" sz="1800" dirty="0" err="1"/>
              <a:t>list.remove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– removes the first element from the list whose value is equal to x</a:t>
            </a:r>
          </a:p>
          <a:p>
            <a:pPr lvl="1"/>
            <a:r>
              <a:rPr lang="en-US" sz="1800" dirty="0" err="1"/>
              <a:t>list.pop</a:t>
            </a:r>
            <a:r>
              <a:rPr lang="en-US" sz="1800" dirty="0"/>
              <a:t>(</a:t>
            </a:r>
            <a:r>
              <a:rPr lang="en-US" sz="1800" i="1" dirty="0"/>
              <a:t>index</a:t>
            </a:r>
            <a:r>
              <a:rPr lang="en-US" sz="1800" dirty="0"/>
              <a:t>) – removes the element at the given index in the list, and returns it; if no index is specified removes and returns the last item in the list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166341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 – concatenation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Lists are concatenated using the (</a:t>
            </a:r>
            <a:r>
              <a:rPr lang="en-US" sz="2200" b="1" dirty="0"/>
              <a:t>+</a:t>
            </a:r>
            <a:r>
              <a:rPr lang="en-US" sz="2200" dirty="0"/>
              <a:t>) sign. Question: how do we concatenate strings?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F4789-DDA4-4060-B4D9-1AF06F38A3BF}"/>
              </a:ext>
            </a:extLst>
          </p:cNvPr>
          <p:cNvSpPr/>
          <p:nvPr/>
        </p:nvSpPr>
        <p:spPr>
          <a:xfrm>
            <a:off x="0" y="2463264"/>
            <a:ext cx="12192000" cy="249374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14368-C909-4A7D-8574-A2F22FD25172}"/>
              </a:ext>
            </a:extLst>
          </p:cNvPr>
          <p:cNvSpPr txBox="1"/>
          <p:nvPr/>
        </p:nvSpPr>
        <p:spPr>
          <a:xfrm>
            <a:off x="1055374" y="2685564"/>
            <a:ext cx="309552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list1 = ['a', 123, 'b']</a:t>
            </a:r>
          </a:p>
          <a:p>
            <a:r>
              <a:rPr lang="en-US" dirty="0"/>
              <a:t>list2 = ['a']</a:t>
            </a:r>
          </a:p>
          <a:p>
            <a:r>
              <a:rPr lang="en-US" dirty="0"/>
              <a:t>print(list2 + list1)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7945E-01E8-45BA-A702-D6E3F8EC9588}"/>
              </a:ext>
            </a:extLst>
          </p:cNvPr>
          <p:cNvSpPr txBox="1"/>
          <p:nvPr/>
        </p:nvSpPr>
        <p:spPr>
          <a:xfrm>
            <a:off x="4840707" y="2682167"/>
            <a:ext cx="309552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['a', 'a', 123, 'b']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848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 of the print function? Explain.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13C3A-CB0C-4921-AE10-B22442FBC918}"/>
              </a:ext>
            </a:extLst>
          </p:cNvPr>
          <p:cNvSpPr txBox="1"/>
          <p:nvPr/>
        </p:nvSpPr>
        <p:spPr>
          <a:xfrm>
            <a:off x="828720" y="2691804"/>
            <a:ext cx="4710765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list1 = ['a', 123, 'b']</a:t>
            </a:r>
          </a:p>
          <a:p>
            <a:r>
              <a:rPr lang="en-US" dirty="0"/>
              <a:t>list2 = ['a']</a:t>
            </a:r>
          </a:p>
          <a:p>
            <a:r>
              <a:rPr lang="en-US" dirty="0"/>
              <a:t>list2 = list1</a:t>
            </a:r>
          </a:p>
          <a:p>
            <a:r>
              <a:rPr lang="en-US" dirty="0"/>
              <a:t>print(list2 + list1)</a:t>
            </a:r>
          </a:p>
        </p:txBody>
      </p:sp>
    </p:spTree>
    <p:extLst>
      <p:ext uri="{BB962C8B-B14F-4D97-AF65-F5344CB8AC3E}">
        <p14:creationId xmlns:p14="http://schemas.microsoft.com/office/powerpoint/2010/main" val="40244352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my_list</a:t>
            </a:r>
            <a:r>
              <a:rPr lang="en-US" dirty="0"/>
              <a:t> = ['a', 123, 'b']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names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425116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my_list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 flipV="1">
            <a:off x="7647678" y="5328635"/>
            <a:ext cx="1516681" cy="13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3FA3B-2351-4302-88EB-D494CD937CBA}"/>
              </a:ext>
            </a:extLst>
          </p:cNvPr>
          <p:cNvSpPr txBox="1"/>
          <p:nvPr/>
        </p:nvSpPr>
        <p:spPr>
          <a:xfrm>
            <a:off x="9310442" y="4376327"/>
            <a:ext cx="583531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'a'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460BB-8DA4-442F-94D8-6DC8A283352B}"/>
              </a:ext>
            </a:extLst>
          </p:cNvPr>
          <p:cNvSpPr txBox="1"/>
          <p:nvPr/>
        </p:nvSpPr>
        <p:spPr>
          <a:xfrm>
            <a:off x="9307236" y="4756570"/>
            <a:ext cx="586738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9307236" y="5127724"/>
            <a:ext cx="583530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'b'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5D91-17CC-40C9-A4CC-802A2DB00B57}"/>
              </a:ext>
            </a:extLst>
          </p:cNvPr>
          <p:cNvCxnSpPr>
            <a:cxnSpLocks/>
          </p:cNvCxnSpPr>
          <p:nvPr/>
        </p:nvCxnSpPr>
        <p:spPr>
          <a:xfrm flipV="1">
            <a:off x="7647678" y="4941236"/>
            <a:ext cx="1516681" cy="387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EDD395-AFC0-4272-99CC-0EE189699C2A}"/>
              </a:ext>
            </a:extLst>
          </p:cNvPr>
          <p:cNvCxnSpPr>
            <a:cxnSpLocks/>
          </p:cNvCxnSpPr>
          <p:nvPr/>
        </p:nvCxnSpPr>
        <p:spPr>
          <a:xfrm flipV="1">
            <a:off x="7647678" y="4559973"/>
            <a:ext cx="1402890" cy="768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54349F-8800-4091-8042-D5BFC48BB12F}"/>
              </a:ext>
            </a:extLst>
          </p:cNvPr>
          <p:cNvCxnSpPr/>
          <p:nvPr/>
        </p:nvCxnSpPr>
        <p:spPr>
          <a:xfrm>
            <a:off x="8491894" y="372512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C284C4-B943-482A-B834-D2746E56F771}"/>
              </a:ext>
            </a:extLst>
          </p:cNvPr>
          <p:cNvSpPr txBox="1"/>
          <p:nvPr/>
        </p:nvSpPr>
        <p:spPr>
          <a:xfrm>
            <a:off x="8749936" y="2235157"/>
            <a:ext cx="2122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interpreter creates new object for each element in the list. Each object is indexed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2842C-FDC2-4C28-BFDC-14AAEA58CEED}"/>
              </a:ext>
            </a:extLst>
          </p:cNvPr>
          <p:cNvSpPr txBox="1"/>
          <p:nvPr/>
        </p:nvSpPr>
        <p:spPr>
          <a:xfrm>
            <a:off x="5718170" y="5844633"/>
            <a:ext cx="60084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Arrow meaning</a:t>
            </a:r>
            <a:r>
              <a:rPr lang="en-US" dirty="0"/>
              <a:t>: </a:t>
            </a:r>
            <a:r>
              <a:rPr lang="en-US" dirty="0" err="1"/>
              <a:t>my_list</a:t>
            </a:r>
            <a:r>
              <a:rPr lang="en-US" dirty="0"/>
              <a:t> holds references to objects in list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1E3F-CF50-4595-BB42-21F7769E88B7}"/>
              </a:ext>
            </a:extLst>
          </p:cNvPr>
          <p:cNvSpPr txBox="1"/>
          <p:nvPr/>
        </p:nvSpPr>
        <p:spPr>
          <a:xfrm>
            <a:off x="11367945" y="4792666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64F1CC-45E1-4951-BD19-D270D290E41A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56FD93-4718-4F90-B847-BD5EF0E20E4F}"/>
              </a:ext>
            </a:extLst>
          </p:cNvPr>
          <p:cNvSpPr txBox="1"/>
          <p:nvPr/>
        </p:nvSpPr>
        <p:spPr>
          <a:xfrm>
            <a:off x="9888392" y="4438900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205448-596B-4C22-A043-4DC25B97D209}"/>
              </a:ext>
            </a:extLst>
          </p:cNvPr>
          <p:cNvSpPr txBox="1"/>
          <p:nvPr/>
        </p:nvSpPr>
        <p:spPr>
          <a:xfrm>
            <a:off x="9893914" y="4808232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AA406-4527-49A3-B42A-5B5D57835BD8}"/>
              </a:ext>
            </a:extLst>
          </p:cNvPr>
          <p:cNvSpPr txBox="1"/>
          <p:nvPr/>
        </p:nvSpPr>
        <p:spPr>
          <a:xfrm>
            <a:off x="9915170" y="5165271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C443A1-F2D1-4442-A0A0-C5B37BBA1BA3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FF762F-69B7-4808-BE31-19C40FEEE0A0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136629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738586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3D47FE-B5F0-4D03-B319-E47A3A79A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86972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Built-in functions:</a:t>
            </a:r>
          </a:p>
          <a:p>
            <a:pPr lvl="1"/>
            <a:r>
              <a:rPr lang="en-US" sz="1900" dirty="0" err="1"/>
              <a:t>len</a:t>
            </a:r>
            <a:r>
              <a:rPr lang="en-US" sz="1900" dirty="0"/>
              <a:t>(</a:t>
            </a:r>
            <a:r>
              <a:rPr lang="en-US" sz="1900" i="1" dirty="0"/>
              <a:t>list</a:t>
            </a:r>
            <a:r>
              <a:rPr lang="en-US" sz="1900" dirty="0"/>
              <a:t>) – returns the length of the list </a:t>
            </a:r>
          </a:p>
          <a:p>
            <a:pPr lvl="1"/>
            <a:r>
              <a:rPr lang="en-US" sz="1900" dirty="0"/>
              <a:t>min(</a:t>
            </a:r>
            <a:r>
              <a:rPr lang="en-US" sz="1900" i="1" dirty="0"/>
              <a:t>list</a:t>
            </a:r>
            <a:r>
              <a:rPr lang="en-US" sz="1900" dirty="0"/>
              <a:t>) – returns the element with the smallest value in the list (numeric types only)</a:t>
            </a:r>
          </a:p>
          <a:p>
            <a:pPr lvl="1"/>
            <a:r>
              <a:rPr lang="en-US" sz="1900" dirty="0"/>
              <a:t>max(</a:t>
            </a:r>
            <a:r>
              <a:rPr lang="en-US" sz="1900" i="1" dirty="0"/>
              <a:t>list</a:t>
            </a:r>
            <a:r>
              <a:rPr lang="en-US" sz="1900" dirty="0"/>
              <a:t>) – returns the element with the largest value in the list (numeric types only)</a:t>
            </a:r>
          </a:p>
          <a:p>
            <a:pPr lvl="1"/>
            <a:r>
              <a:rPr lang="en-US" sz="1900" dirty="0"/>
              <a:t>sum(</a:t>
            </a:r>
            <a:r>
              <a:rPr lang="en-US" sz="1900" i="1" dirty="0"/>
              <a:t>list</a:t>
            </a:r>
            <a:r>
              <a:rPr lang="en-US" sz="1900" dirty="0"/>
              <a:t>) – returns the sum of all elements of a list (numeric types only)</a:t>
            </a:r>
          </a:p>
          <a:p>
            <a:pPr lvl="1"/>
            <a:endParaRPr lang="en-US" sz="1800" dirty="0"/>
          </a:p>
          <a:p>
            <a:r>
              <a:rPr lang="en-US" sz="2400" dirty="0"/>
              <a:t>More built-in methods:</a:t>
            </a:r>
          </a:p>
          <a:p>
            <a:pPr lvl="1"/>
            <a:r>
              <a:rPr lang="en-US" sz="1900" dirty="0" err="1"/>
              <a:t>list.index</a:t>
            </a:r>
            <a:r>
              <a:rPr lang="en-US" sz="1900" dirty="0"/>
              <a:t>(</a:t>
            </a:r>
            <a:r>
              <a:rPr lang="en-US" sz="1900" i="1" dirty="0"/>
              <a:t>x</a:t>
            </a:r>
            <a:r>
              <a:rPr lang="en-US" sz="1900" dirty="0"/>
              <a:t>) – returns the index of the first element in the list whose value is equal to x</a:t>
            </a:r>
          </a:p>
          <a:p>
            <a:pPr lvl="1"/>
            <a:r>
              <a:rPr lang="en-US" sz="1900" dirty="0" err="1"/>
              <a:t>list.count</a:t>
            </a:r>
            <a:r>
              <a:rPr lang="en-US" sz="1900" dirty="0"/>
              <a:t>(</a:t>
            </a:r>
            <a:r>
              <a:rPr lang="en-US" sz="1900" i="1" dirty="0"/>
              <a:t>x</a:t>
            </a:r>
            <a:r>
              <a:rPr lang="en-US" sz="1900" dirty="0"/>
              <a:t>) – returns the number of times x appears in the 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More on Python built-in functions here: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https://docs.python.org/3.7/library/functions.html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More on Python built-in methods here: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https://docs.python.org/3/tutorial/datastructures.html#more-on-lists</a:t>
            </a:r>
            <a:endParaRPr lang="en-US" sz="24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81634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13C3A-CB0C-4921-AE10-B22442FBC918}"/>
              </a:ext>
            </a:extLst>
          </p:cNvPr>
          <p:cNvSpPr txBox="1"/>
          <p:nvPr/>
        </p:nvSpPr>
        <p:spPr>
          <a:xfrm>
            <a:off x="876878" y="2600989"/>
            <a:ext cx="3286045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list1 = ['a', 123, 'b']</a:t>
            </a:r>
          </a:p>
          <a:p>
            <a:r>
              <a:rPr lang="en-US" dirty="0"/>
              <a:t>list1.count('a')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228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62EEA2F4-C1A0-40FB-95EA-C76145CA81F6}"/>
              </a:ext>
            </a:extLst>
          </p:cNvPr>
          <p:cNvSpPr/>
          <p:nvPr/>
        </p:nvSpPr>
        <p:spPr>
          <a:xfrm>
            <a:off x="3519165" y="2833666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5DF1240A-8A7F-434B-9091-3B7574C43AF0}"/>
              </a:ext>
            </a:extLst>
          </p:cNvPr>
          <p:cNvSpPr/>
          <p:nvPr/>
        </p:nvSpPr>
        <p:spPr>
          <a:xfrm>
            <a:off x="4734349" y="2825157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CC4F547D-8274-46C0-BEB1-05F90B06F4E5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8E5BF9E8-2C80-423D-93CB-164B8141C757}"/>
              </a:ext>
            </a:extLst>
          </p:cNvPr>
          <p:cNvSpPr/>
          <p:nvPr/>
        </p:nvSpPr>
        <p:spPr>
          <a:xfrm>
            <a:off x="1010521" y="2832156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029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tuple is a container initialized with parenthesis () or no parenthesis (safe to add them)</a:t>
            </a:r>
            <a:endParaRPr lang="en-US" sz="2200" b="1" dirty="0"/>
          </a:p>
          <a:p>
            <a:r>
              <a:rPr lang="en-US" sz="2200" dirty="0"/>
              <a:t>Elements of a tuple are comma (</a:t>
            </a:r>
            <a:r>
              <a:rPr lang="en-US" sz="2200" b="1" dirty="0"/>
              <a:t>,</a:t>
            </a:r>
            <a:r>
              <a:rPr lang="en-US" sz="2200" dirty="0"/>
              <a:t>) separated</a:t>
            </a:r>
          </a:p>
          <a:p>
            <a:r>
              <a:rPr lang="en-US" sz="2200" dirty="0"/>
              <a:t>Elements of a tuple can be heterogenous, i.e. of different types</a:t>
            </a:r>
          </a:p>
          <a:p>
            <a:r>
              <a:rPr lang="en-US" sz="2200" dirty="0"/>
              <a:t>Elements of a tuple are ordered by position (index) in the container, meaning that:</a:t>
            </a:r>
          </a:p>
          <a:p>
            <a:r>
              <a:rPr lang="en-US" sz="2200" dirty="0"/>
              <a:t>A tuple is a </a:t>
            </a:r>
            <a:r>
              <a:rPr lang="en-US" sz="2200" b="1" dirty="0"/>
              <a:t>sequence data type</a:t>
            </a:r>
          </a:p>
          <a:p>
            <a:r>
              <a:rPr lang="en-US" sz="2200" dirty="0"/>
              <a:t>Looks pretty much like a list but is more memory efficient</a:t>
            </a:r>
          </a:p>
          <a:p>
            <a:endParaRPr lang="en-US" sz="2200" dirty="0"/>
          </a:p>
          <a:p>
            <a:r>
              <a:rPr lang="en-US" sz="2200" dirty="0"/>
              <a:t>Example: </a:t>
            </a:r>
            <a:r>
              <a:rPr lang="en-US" sz="2200" dirty="0" err="1"/>
              <a:t>my_tuple</a:t>
            </a:r>
            <a:r>
              <a:rPr lang="en-US" sz="2200" dirty="0"/>
              <a:t> = ('a', 123, 'b')</a:t>
            </a:r>
          </a:p>
          <a:p>
            <a:r>
              <a:rPr lang="en-US" sz="2200" dirty="0"/>
              <a:t>Example of empty list: </a:t>
            </a:r>
            <a:r>
              <a:rPr lang="en-US" sz="2200" dirty="0" err="1"/>
              <a:t>my_empty_tuple</a:t>
            </a:r>
            <a:r>
              <a:rPr lang="en-US" sz="2200" dirty="0"/>
              <a:t> = ()</a:t>
            </a:r>
          </a:p>
          <a:p>
            <a:r>
              <a:rPr lang="en-US" sz="2200" dirty="0"/>
              <a:t> A tuple is </a:t>
            </a:r>
            <a:r>
              <a:rPr lang="en-US" sz="2200" b="1" dirty="0"/>
              <a:t>immutable</a:t>
            </a:r>
            <a:r>
              <a:rPr lang="en-US" sz="2200" dirty="0"/>
              <a:t>, meaning that one </a:t>
            </a:r>
            <a:r>
              <a:rPr lang="en-US" sz="2200" b="1" dirty="0"/>
              <a:t>cannot</a:t>
            </a:r>
            <a:r>
              <a:rPr lang="en-US" sz="2200" dirty="0"/>
              <a:t> </a:t>
            </a:r>
            <a:r>
              <a:rPr lang="en-US" sz="2200" i="1" dirty="0"/>
              <a:t>add, remove, </a:t>
            </a:r>
            <a:r>
              <a:rPr lang="en-US" sz="2200" dirty="0"/>
              <a:t>and</a:t>
            </a:r>
            <a:r>
              <a:rPr lang="en-US" sz="2200" i="1" dirty="0"/>
              <a:t> edit </a:t>
            </a:r>
            <a:r>
              <a:rPr lang="en-US" sz="2200" dirty="0"/>
              <a:t>its elements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977634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26128" y="2251378"/>
            <a:ext cx="12192000" cy="131394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10038-439B-48C7-B430-CBF6FF1F6EE0}"/>
              </a:ext>
            </a:extLst>
          </p:cNvPr>
          <p:cNvSpPr txBox="1"/>
          <p:nvPr/>
        </p:nvSpPr>
        <p:spPr>
          <a:xfrm>
            <a:off x="961068" y="2451164"/>
            <a:ext cx="5134931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my_tuple</a:t>
            </a:r>
            <a:r>
              <a:rPr lang="en-US" dirty="0"/>
              <a:t> = ('a', 123, 'b')</a:t>
            </a:r>
          </a:p>
          <a:p>
            <a:r>
              <a:rPr lang="en-US" dirty="0"/>
              <a:t>print('The first element in my list is', </a:t>
            </a:r>
            <a:r>
              <a:rPr lang="en-US" dirty="0" err="1"/>
              <a:t>my_tuple</a:t>
            </a:r>
            <a:r>
              <a:rPr lang="en-US" dirty="0"/>
              <a:t>[0], '.')</a:t>
            </a:r>
          </a:p>
          <a:p>
            <a:r>
              <a:rPr lang="en-US" dirty="0"/>
              <a:t>print(</a:t>
            </a:r>
            <a:r>
              <a:rPr lang="en-US" dirty="0" err="1"/>
              <a:t>my_tuple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BFDC5-FD2D-4F6D-9EAB-96AC0473D683}"/>
              </a:ext>
            </a:extLst>
          </p:cNvPr>
          <p:cNvSpPr txBox="1"/>
          <p:nvPr/>
        </p:nvSpPr>
        <p:spPr>
          <a:xfrm>
            <a:off x="6228349" y="2451163"/>
            <a:ext cx="4710765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first element in my list is a .</a:t>
            </a:r>
          </a:p>
          <a:p>
            <a:r>
              <a:rPr lang="en-US" dirty="0"/>
              <a:t>('a', 123, 'b')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Similar to lists (and strings), tuple elements can be </a:t>
            </a:r>
            <a:r>
              <a:rPr lang="en-US" sz="2200" b="1" dirty="0"/>
              <a:t>accessed by index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D20F9-D996-4307-B8A0-E0010BECDC4E}"/>
              </a:ext>
            </a:extLst>
          </p:cNvPr>
          <p:cNvSpPr txBox="1"/>
          <p:nvPr/>
        </p:nvSpPr>
        <p:spPr>
          <a:xfrm>
            <a:off x="8422105" y="4597818"/>
            <a:ext cx="3296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the tuple output is always enclosed by brackets!</a:t>
            </a:r>
          </a:p>
          <a:p>
            <a:endParaRPr lang="en-US" dirty="0"/>
          </a:p>
          <a:p>
            <a:r>
              <a:rPr lang="en-US" b="1" dirty="0"/>
              <a:t>Reason: </a:t>
            </a:r>
            <a:r>
              <a:rPr lang="en-US" dirty="0"/>
              <a:t>tuples can be nested (more on this later)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B6381C-D888-4140-B160-9E30445D7A0C}"/>
              </a:ext>
            </a:extLst>
          </p:cNvPr>
          <p:cNvCxnSpPr>
            <a:cxnSpLocks/>
          </p:cNvCxnSpPr>
          <p:nvPr/>
        </p:nvCxnSpPr>
        <p:spPr>
          <a:xfrm>
            <a:off x="7415924" y="3308347"/>
            <a:ext cx="916346" cy="1791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97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DC3E9F36-3299-4F6A-9C8D-C40A7716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313932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Advantages:</a:t>
            </a:r>
          </a:p>
          <a:p>
            <a:pPr lvl="1"/>
            <a:r>
              <a:rPr lang="en-US" dirty="0"/>
              <a:t>-&gt; faster than compiler languages</a:t>
            </a:r>
          </a:p>
          <a:p>
            <a:pPr lvl="1"/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Disadvantages:</a:t>
            </a:r>
          </a:p>
          <a:p>
            <a:r>
              <a:rPr lang="en-US" dirty="0"/>
              <a:t>          -&gt; not suitable for commercial software developments if you don't want  </a:t>
            </a:r>
          </a:p>
          <a:p>
            <a:r>
              <a:rPr lang="en-US" dirty="0"/>
              <a:t>              to reveal the source code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Examples: </a:t>
            </a:r>
            <a:r>
              <a:rPr lang="en-US" dirty="0">
                <a:solidFill>
                  <a:schemeClr val="accent2"/>
                </a:solidFill>
              </a:rPr>
              <a:t>Python</a:t>
            </a:r>
            <a:r>
              <a:rPr lang="en-US" dirty="0"/>
              <a:t>, Perl, Ruby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87302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87301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4D3C60B-1FAF-4169-A268-5832CE67D43B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5283405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r>
              <a:rPr lang="en-US" sz="2200" b="1" dirty="0"/>
              <a:t>When to use tuples? </a:t>
            </a:r>
            <a:r>
              <a:rPr lang="en-US" sz="2200" dirty="0"/>
              <a:t>When you want to make sure that the values do not change. Remember that tuples are immutable objects, so you cannot change, add, or delete values.</a:t>
            </a:r>
            <a:endParaRPr lang="en-US" sz="2200" b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26128" y="2251377"/>
            <a:ext cx="12192000" cy="1540447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10038-439B-48C7-B430-CBF6FF1F6EE0}"/>
              </a:ext>
            </a:extLst>
          </p:cNvPr>
          <p:cNvSpPr txBox="1"/>
          <p:nvPr/>
        </p:nvSpPr>
        <p:spPr>
          <a:xfrm>
            <a:off x="961068" y="2451164"/>
            <a:ext cx="5134931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my_tuple</a:t>
            </a:r>
            <a:r>
              <a:rPr lang="en-US" dirty="0"/>
              <a:t> = ('a', 123, 'b')</a:t>
            </a:r>
          </a:p>
          <a:p>
            <a:r>
              <a:rPr lang="en-US" dirty="0"/>
              <a:t>print('The first element in my list is', </a:t>
            </a:r>
            <a:r>
              <a:rPr lang="en-US" dirty="0" err="1"/>
              <a:t>my_tuple</a:t>
            </a:r>
            <a:r>
              <a:rPr lang="en-US" dirty="0"/>
              <a:t>[0], '.')</a:t>
            </a:r>
          </a:p>
          <a:p>
            <a:r>
              <a:rPr lang="en-US" dirty="0"/>
              <a:t>print(</a:t>
            </a:r>
            <a:r>
              <a:rPr lang="en-US" dirty="0" err="1"/>
              <a:t>my_tuple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BFDC5-FD2D-4F6D-9EAB-96AC0473D683}"/>
              </a:ext>
            </a:extLst>
          </p:cNvPr>
          <p:cNvSpPr txBox="1"/>
          <p:nvPr/>
        </p:nvSpPr>
        <p:spPr>
          <a:xfrm>
            <a:off x="6228349" y="2451163"/>
            <a:ext cx="4710765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first element in my list is a .</a:t>
            </a:r>
          </a:p>
          <a:p>
            <a:r>
              <a:rPr lang="en-US" dirty="0"/>
              <a:t>('a', 123, 'b')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Similar to lists (and strings), tuple elements can be </a:t>
            </a:r>
            <a:r>
              <a:rPr lang="en-US" sz="2200" b="1" dirty="0"/>
              <a:t>accessed by index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90840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package</a:t>
            </a:r>
            <a:r>
              <a:rPr lang="en-US" sz="1800" dirty="0"/>
              <a:t>**</a:t>
            </a:r>
            <a:r>
              <a:rPr lang="en-US" sz="2200" dirty="0"/>
              <a:t> </a:t>
            </a:r>
            <a:r>
              <a:rPr lang="en-US" sz="2200" i="1" dirty="0"/>
              <a:t>collections </a:t>
            </a:r>
            <a:r>
              <a:rPr lang="en-US" sz="2200" dirty="0"/>
              <a:t>implements specialized sequence data types providing alternatives to built-in sequence data types (</a:t>
            </a:r>
            <a:r>
              <a:rPr lang="en-US" sz="2200" dirty="0" err="1"/>
              <a:t>namedtuple</a:t>
            </a:r>
            <a:r>
              <a:rPr lang="en-US" sz="2200" dirty="0"/>
              <a:t> is a specialized version of tuple)</a:t>
            </a:r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i="1" dirty="0" err="1"/>
              <a:t>namedtuple</a:t>
            </a:r>
            <a:r>
              <a:rPr lang="en-US" sz="2200" i="1" dirty="0"/>
              <a:t>() </a:t>
            </a:r>
            <a:r>
              <a:rPr lang="en-US" sz="2200" dirty="0"/>
              <a:t>function in the </a:t>
            </a:r>
            <a:r>
              <a:rPr lang="en-US" sz="2200" i="1" dirty="0"/>
              <a:t>collection </a:t>
            </a:r>
            <a:r>
              <a:rPr lang="en-US" sz="2200" dirty="0"/>
              <a:t>package assigns meaning to each position in a tuple and allow for more readable, self-documenting code.</a:t>
            </a:r>
          </a:p>
          <a:p>
            <a:endParaRPr lang="en-US" sz="2200" dirty="0"/>
          </a:p>
          <a:p>
            <a:r>
              <a:rPr lang="en-US" sz="2200" dirty="0"/>
              <a:t>To import the package and the function: </a:t>
            </a:r>
            <a:r>
              <a:rPr lang="en-US" sz="2200" dirty="0">
                <a:solidFill>
                  <a:schemeClr val="accent2"/>
                </a:solidFill>
              </a:rPr>
              <a:t>from</a:t>
            </a:r>
            <a:r>
              <a:rPr lang="en-US" sz="2200" dirty="0"/>
              <a:t> collections </a:t>
            </a:r>
            <a:r>
              <a:rPr lang="en-US" sz="2200" dirty="0">
                <a:solidFill>
                  <a:schemeClr val="accent2"/>
                </a:solidFill>
              </a:rPr>
              <a:t>import</a:t>
            </a:r>
            <a:r>
              <a:rPr lang="en-US" sz="2200" dirty="0"/>
              <a:t> </a:t>
            </a:r>
            <a:r>
              <a:rPr lang="en-US" sz="2200" dirty="0" err="1"/>
              <a:t>namedtuple</a:t>
            </a: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1800" dirty="0"/>
              <a:t>**</a:t>
            </a:r>
            <a:r>
              <a:rPr lang="en-US" sz="2200" dirty="0"/>
              <a:t>A package in Python is a collection of modules and functions</a:t>
            </a:r>
          </a:p>
          <a:p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Tuple elements can also be </a:t>
            </a:r>
            <a:r>
              <a:rPr lang="en-US" sz="2200" b="1" dirty="0"/>
              <a:t>accessed by attribute name. </a:t>
            </a:r>
            <a:r>
              <a:rPr lang="en-US" sz="2200" dirty="0"/>
              <a:t>This type of tuple is a </a:t>
            </a:r>
            <a:r>
              <a:rPr lang="en-US" sz="2200" b="1" dirty="0" err="1"/>
              <a:t>namedtuple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66991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26128" y="2251377"/>
            <a:ext cx="12192000" cy="4338772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10038-439B-48C7-B430-CBF6FF1F6EE0}"/>
              </a:ext>
            </a:extLst>
          </p:cNvPr>
          <p:cNvSpPr txBox="1"/>
          <p:nvPr/>
        </p:nvSpPr>
        <p:spPr>
          <a:xfrm>
            <a:off x="961068" y="2451164"/>
            <a:ext cx="9085299" cy="45243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# import </a:t>
            </a:r>
            <a:r>
              <a:rPr lang="en-US" i="1" dirty="0" err="1"/>
              <a:t>namedtuple</a:t>
            </a:r>
            <a:r>
              <a:rPr lang="en-US" i="1" dirty="0"/>
              <a:t> from collections package</a:t>
            </a:r>
          </a:p>
          <a:p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collections </a:t>
            </a:r>
            <a:r>
              <a:rPr lang="en-US" dirty="0">
                <a:solidFill>
                  <a:schemeClr val="accent2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namedtuple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# generate the named tuple </a:t>
            </a:r>
          </a:p>
          <a:p>
            <a:r>
              <a:rPr lang="en-US" dirty="0"/>
              <a:t>Airplane = </a:t>
            </a:r>
            <a:r>
              <a:rPr lang="en-US" dirty="0" err="1"/>
              <a:t>namedtuple</a:t>
            </a:r>
            <a:r>
              <a:rPr lang="en-US" dirty="0"/>
              <a:t>('Airplane', ['make', 'model', 'price'])  #price is in million US dollars</a:t>
            </a:r>
          </a:p>
          <a:p>
            <a:endParaRPr lang="en-US" dirty="0"/>
          </a:p>
          <a:p>
            <a:r>
              <a:rPr lang="en-US" i="1" dirty="0"/>
              <a:t># generate different airplane objects</a:t>
            </a:r>
          </a:p>
          <a:p>
            <a:r>
              <a:rPr lang="en-US" dirty="0"/>
              <a:t>boeing_737= Airplane('</a:t>
            </a:r>
            <a:r>
              <a:rPr lang="en-US" dirty="0" err="1"/>
              <a:t>boeing</a:t>
            </a:r>
            <a:r>
              <a:rPr lang="en-US" dirty="0"/>
              <a:t>', 737, 134.9)</a:t>
            </a:r>
          </a:p>
          <a:p>
            <a:r>
              <a:rPr lang="en-US" dirty="0"/>
              <a:t>boeing_777= Airplane('</a:t>
            </a:r>
            <a:r>
              <a:rPr lang="en-US" dirty="0" err="1"/>
              <a:t>boeing</a:t>
            </a:r>
            <a:r>
              <a:rPr lang="en-US" dirty="0"/>
              <a:t>', 777, 442.2)</a:t>
            </a:r>
          </a:p>
          <a:p>
            <a:endParaRPr lang="en-US" dirty="0"/>
          </a:p>
          <a:p>
            <a:r>
              <a:rPr lang="en-US" b="1" i="1" dirty="0"/>
              <a:t># list the price of boeing_737 </a:t>
            </a:r>
          </a:p>
          <a:p>
            <a:r>
              <a:rPr lang="en-US" dirty="0"/>
              <a:t>print(boeing_737.price)</a:t>
            </a:r>
          </a:p>
          <a:p>
            <a:endParaRPr lang="en-US" dirty="0"/>
          </a:p>
          <a:p>
            <a:r>
              <a:rPr lang="en-US" dirty="0"/>
              <a:t>More on syntax here:</a:t>
            </a:r>
          </a:p>
          <a:p>
            <a:r>
              <a:rPr lang="en-US" dirty="0">
                <a:hlinkClick r:id="rId3"/>
              </a:rPr>
              <a:t>https://docs.python.org/2/library/collections.html#collections.namedtuple</a:t>
            </a:r>
            <a:endParaRPr lang="en-US" dirty="0"/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8790B1-C614-49EA-8851-CA4968B7461A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Tuple elements can also be </a:t>
            </a:r>
            <a:r>
              <a:rPr lang="en-US" sz="2200" b="1" dirty="0"/>
              <a:t>accessed by attribute name. </a:t>
            </a:r>
            <a:r>
              <a:rPr lang="en-US" sz="2200" dirty="0"/>
              <a:t>This type of tuple is a </a:t>
            </a:r>
            <a:r>
              <a:rPr lang="en-US" sz="2200" b="1" dirty="0" err="1"/>
              <a:t>namedtuple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615952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my_tuple</a:t>
            </a:r>
            <a:r>
              <a:rPr lang="en-US" dirty="0"/>
              <a:t> = ('a', 123, 'b')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Tuple names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425116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my_tuple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 flipV="1">
            <a:off x="7647678" y="5328635"/>
            <a:ext cx="1516681" cy="13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3FA3B-2351-4302-88EB-D494CD937CBA}"/>
              </a:ext>
            </a:extLst>
          </p:cNvPr>
          <p:cNvSpPr txBox="1"/>
          <p:nvPr/>
        </p:nvSpPr>
        <p:spPr>
          <a:xfrm>
            <a:off x="9310442" y="4376327"/>
            <a:ext cx="583531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'a'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460BB-8DA4-442F-94D8-6DC8A283352B}"/>
              </a:ext>
            </a:extLst>
          </p:cNvPr>
          <p:cNvSpPr txBox="1"/>
          <p:nvPr/>
        </p:nvSpPr>
        <p:spPr>
          <a:xfrm>
            <a:off x="9307236" y="4756570"/>
            <a:ext cx="586738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9307236" y="5127724"/>
            <a:ext cx="583530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'b'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5D91-17CC-40C9-A4CC-802A2DB00B57}"/>
              </a:ext>
            </a:extLst>
          </p:cNvPr>
          <p:cNvCxnSpPr>
            <a:cxnSpLocks/>
          </p:cNvCxnSpPr>
          <p:nvPr/>
        </p:nvCxnSpPr>
        <p:spPr>
          <a:xfrm flipV="1">
            <a:off x="7647678" y="4941236"/>
            <a:ext cx="1516681" cy="387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EDD395-AFC0-4272-99CC-0EE189699C2A}"/>
              </a:ext>
            </a:extLst>
          </p:cNvPr>
          <p:cNvCxnSpPr>
            <a:cxnSpLocks/>
          </p:cNvCxnSpPr>
          <p:nvPr/>
        </p:nvCxnSpPr>
        <p:spPr>
          <a:xfrm flipV="1">
            <a:off x="7647678" y="4559973"/>
            <a:ext cx="1402890" cy="768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54349F-8800-4091-8042-D5BFC48BB12F}"/>
              </a:ext>
            </a:extLst>
          </p:cNvPr>
          <p:cNvCxnSpPr/>
          <p:nvPr/>
        </p:nvCxnSpPr>
        <p:spPr>
          <a:xfrm>
            <a:off x="8491894" y="372512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C284C4-B943-482A-B834-D2746E56F771}"/>
              </a:ext>
            </a:extLst>
          </p:cNvPr>
          <p:cNvSpPr txBox="1"/>
          <p:nvPr/>
        </p:nvSpPr>
        <p:spPr>
          <a:xfrm>
            <a:off x="8749936" y="2235157"/>
            <a:ext cx="2122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interpreter creates new object for each element in the tuple. Each object is indexed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2842C-FDC2-4C28-BFDC-14AAEA58CEED}"/>
              </a:ext>
            </a:extLst>
          </p:cNvPr>
          <p:cNvSpPr txBox="1"/>
          <p:nvPr/>
        </p:nvSpPr>
        <p:spPr>
          <a:xfrm>
            <a:off x="5718170" y="5844633"/>
            <a:ext cx="60084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Arrow meaning</a:t>
            </a:r>
            <a:r>
              <a:rPr lang="en-US" dirty="0"/>
              <a:t>: </a:t>
            </a:r>
            <a:r>
              <a:rPr lang="en-US" dirty="0" err="1"/>
              <a:t>my_tuple</a:t>
            </a:r>
            <a:r>
              <a:rPr lang="en-US" dirty="0"/>
              <a:t> holds references to objects in list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1E3F-CF50-4595-BB42-21F7769E88B7}"/>
              </a:ext>
            </a:extLst>
          </p:cNvPr>
          <p:cNvSpPr txBox="1"/>
          <p:nvPr/>
        </p:nvSpPr>
        <p:spPr>
          <a:xfrm>
            <a:off x="11367945" y="4792666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64F1CC-45E1-4951-BD19-D270D290E41A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56FD93-4718-4F90-B847-BD5EF0E20E4F}"/>
              </a:ext>
            </a:extLst>
          </p:cNvPr>
          <p:cNvSpPr txBox="1"/>
          <p:nvPr/>
        </p:nvSpPr>
        <p:spPr>
          <a:xfrm>
            <a:off x="9888392" y="4438900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205448-596B-4C22-A043-4DC25B97D209}"/>
              </a:ext>
            </a:extLst>
          </p:cNvPr>
          <p:cNvSpPr txBox="1"/>
          <p:nvPr/>
        </p:nvSpPr>
        <p:spPr>
          <a:xfrm>
            <a:off x="9893914" y="4808232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AA406-4527-49A3-B42A-5B5D57835BD8}"/>
              </a:ext>
            </a:extLst>
          </p:cNvPr>
          <p:cNvSpPr txBox="1"/>
          <p:nvPr/>
        </p:nvSpPr>
        <p:spPr>
          <a:xfrm>
            <a:off x="9915170" y="5165271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0F1F5D-04EC-4870-8B6D-6D23FA66DA39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3329A8-E604-4B5A-8CA6-81966F067B53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948104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my_tuple</a:t>
            </a:r>
            <a:r>
              <a:rPr lang="en-US" dirty="0"/>
              <a:t> = ('a', 123, 'b')</a:t>
            </a:r>
          </a:p>
          <a:p>
            <a:r>
              <a:rPr lang="en-US" dirty="0"/>
              <a:t>my_tuple2 = 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Tuple names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425116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my_tuple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 flipV="1">
            <a:off x="7647678" y="5328635"/>
            <a:ext cx="1516681" cy="13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3FA3B-2351-4302-88EB-D494CD937CBA}"/>
              </a:ext>
            </a:extLst>
          </p:cNvPr>
          <p:cNvSpPr txBox="1"/>
          <p:nvPr/>
        </p:nvSpPr>
        <p:spPr>
          <a:xfrm>
            <a:off x="9310442" y="4376327"/>
            <a:ext cx="583531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'a'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460BB-8DA4-442F-94D8-6DC8A283352B}"/>
              </a:ext>
            </a:extLst>
          </p:cNvPr>
          <p:cNvSpPr txBox="1"/>
          <p:nvPr/>
        </p:nvSpPr>
        <p:spPr>
          <a:xfrm>
            <a:off x="9307236" y="4756570"/>
            <a:ext cx="586738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9307236" y="5127724"/>
            <a:ext cx="583530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'b'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5D91-17CC-40C9-A4CC-802A2DB00B57}"/>
              </a:ext>
            </a:extLst>
          </p:cNvPr>
          <p:cNvCxnSpPr>
            <a:cxnSpLocks/>
          </p:cNvCxnSpPr>
          <p:nvPr/>
        </p:nvCxnSpPr>
        <p:spPr>
          <a:xfrm flipV="1">
            <a:off x="7647678" y="4941236"/>
            <a:ext cx="1516681" cy="387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EDD395-AFC0-4272-99CC-0EE189699C2A}"/>
              </a:ext>
            </a:extLst>
          </p:cNvPr>
          <p:cNvCxnSpPr>
            <a:cxnSpLocks/>
          </p:cNvCxnSpPr>
          <p:nvPr/>
        </p:nvCxnSpPr>
        <p:spPr>
          <a:xfrm flipV="1">
            <a:off x="7647678" y="4559973"/>
            <a:ext cx="1402890" cy="768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54349F-8800-4091-8042-D5BFC48BB12F}"/>
              </a:ext>
            </a:extLst>
          </p:cNvPr>
          <p:cNvCxnSpPr/>
          <p:nvPr/>
        </p:nvCxnSpPr>
        <p:spPr>
          <a:xfrm>
            <a:off x="8491894" y="372512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E2842C-FDC2-4C28-BFDC-14AAEA58CEED}"/>
              </a:ext>
            </a:extLst>
          </p:cNvPr>
          <p:cNvSpPr txBox="1"/>
          <p:nvPr/>
        </p:nvSpPr>
        <p:spPr>
          <a:xfrm>
            <a:off x="5718170" y="5844633"/>
            <a:ext cx="60084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Arrow meaning</a:t>
            </a:r>
            <a:r>
              <a:rPr lang="en-US" dirty="0"/>
              <a:t>: </a:t>
            </a:r>
            <a:r>
              <a:rPr lang="en-US" dirty="0" err="1"/>
              <a:t>my_tuple</a:t>
            </a:r>
            <a:r>
              <a:rPr lang="en-US" dirty="0"/>
              <a:t> holds references to objects in list.</a:t>
            </a:r>
          </a:p>
          <a:p>
            <a:r>
              <a:rPr lang="en-US" dirty="0"/>
              <a:t>my_tuple2 is an empty 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E1E3F-CF50-4595-BB42-21F7769E88B7}"/>
              </a:ext>
            </a:extLst>
          </p:cNvPr>
          <p:cNvSpPr txBox="1"/>
          <p:nvPr/>
        </p:nvSpPr>
        <p:spPr>
          <a:xfrm>
            <a:off x="11367945" y="4792666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64F1CC-45E1-4951-BD19-D270D290E41A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56FD93-4718-4F90-B847-BD5EF0E20E4F}"/>
              </a:ext>
            </a:extLst>
          </p:cNvPr>
          <p:cNvSpPr txBox="1"/>
          <p:nvPr/>
        </p:nvSpPr>
        <p:spPr>
          <a:xfrm>
            <a:off x="9888392" y="4438900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205448-596B-4C22-A043-4DC25B97D209}"/>
              </a:ext>
            </a:extLst>
          </p:cNvPr>
          <p:cNvSpPr txBox="1"/>
          <p:nvPr/>
        </p:nvSpPr>
        <p:spPr>
          <a:xfrm>
            <a:off x="9893914" y="4808232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AA406-4527-49A3-B42A-5B5D57835BD8}"/>
              </a:ext>
            </a:extLst>
          </p:cNvPr>
          <p:cNvSpPr txBox="1"/>
          <p:nvPr/>
        </p:nvSpPr>
        <p:spPr>
          <a:xfrm>
            <a:off x="9915170" y="5165271"/>
            <a:ext cx="3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85E9D-C46A-41B1-BC78-95376B69B3E3}"/>
              </a:ext>
            </a:extLst>
          </p:cNvPr>
          <p:cNvSpPr txBox="1"/>
          <p:nvPr/>
        </p:nvSpPr>
        <p:spPr>
          <a:xfrm>
            <a:off x="6250008" y="3775501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my_tuple2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8B4D9A-D00B-CE47-AB96-B6652F21187F}"/>
              </a:ext>
            </a:extLst>
          </p:cNvPr>
          <p:cNvCxnSpPr>
            <a:cxnSpLocks/>
          </p:cNvCxnSpPr>
          <p:nvPr/>
        </p:nvCxnSpPr>
        <p:spPr>
          <a:xfrm>
            <a:off x="7546904" y="3958262"/>
            <a:ext cx="1530525" cy="1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42225-2696-7E49-85D9-6F909BA95881}"/>
              </a:ext>
            </a:extLst>
          </p:cNvPr>
          <p:cNvSpPr txBox="1"/>
          <p:nvPr/>
        </p:nvSpPr>
        <p:spPr>
          <a:xfrm>
            <a:off x="9314361" y="3796498"/>
            <a:ext cx="57403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319493-6F73-42AA-9B37-E1503FD94D3D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6C8330-F4CF-400E-A4DF-745CF6B39E77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1739505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Tuple names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2842C-FDC2-4C28-BFDC-14AAEA58CEED}"/>
              </a:ext>
            </a:extLst>
          </p:cNvPr>
          <p:cNvSpPr txBox="1"/>
          <p:nvPr/>
        </p:nvSpPr>
        <p:spPr>
          <a:xfrm>
            <a:off x="5718170" y="5844633"/>
            <a:ext cx="54817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namedtuple</a:t>
            </a:r>
            <a:r>
              <a:rPr lang="en-US" dirty="0"/>
              <a:t>() only creates the Airplane class (more on this later) and its corresponding data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85E9D-C46A-41B1-BC78-95376B69B3E3}"/>
              </a:ext>
            </a:extLst>
          </p:cNvPr>
          <p:cNvSpPr txBox="1"/>
          <p:nvPr/>
        </p:nvSpPr>
        <p:spPr>
          <a:xfrm>
            <a:off x="6183158" y="4285617"/>
            <a:ext cx="139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boeing_737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258532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# import collections and </a:t>
            </a:r>
            <a:r>
              <a:rPr lang="en-US" i="1" dirty="0" err="1"/>
              <a:t>namedtuple</a:t>
            </a:r>
            <a:endParaRPr lang="en-US" i="1" dirty="0"/>
          </a:p>
          <a:p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collections </a:t>
            </a:r>
            <a:r>
              <a:rPr lang="en-US" dirty="0">
                <a:solidFill>
                  <a:schemeClr val="accent2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namedtuple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# generate the named tuple</a:t>
            </a:r>
          </a:p>
          <a:p>
            <a:r>
              <a:rPr lang="en-US" dirty="0"/>
              <a:t>Airplane = </a:t>
            </a:r>
            <a:r>
              <a:rPr lang="en-US" dirty="0" err="1"/>
              <a:t>namedtuple</a:t>
            </a:r>
            <a:r>
              <a:rPr lang="en-US" dirty="0"/>
              <a:t>('Airplane', ['make', 'model', 'price’])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5BADD-49C5-4601-8791-88E09ABAAAED}"/>
              </a:ext>
            </a:extLst>
          </p:cNvPr>
          <p:cNvSpPr txBox="1"/>
          <p:nvPr/>
        </p:nvSpPr>
        <p:spPr>
          <a:xfrm>
            <a:off x="6181756" y="2947492"/>
            <a:ext cx="139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boeing_777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054BC-0D99-4EB2-B2D6-DD6D965F05BB}"/>
              </a:ext>
            </a:extLst>
          </p:cNvPr>
          <p:cNvSpPr txBox="1"/>
          <p:nvPr/>
        </p:nvSpPr>
        <p:spPr>
          <a:xfrm>
            <a:off x="11415531" y="4733222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73B3A-B4E9-4661-ACF9-73EE1CCF33BB}"/>
              </a:ext>
            </a:extLst>
          </p:cNvPr>
          <p:cNvSpPr txBox="1"/>
          <p:nvPr/>
        </p:nvSpPr>
        <p:spPr>
          <a:xfrm>
            <a:off x="11397752" y="3236435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DCAC62-1E9F-4B5D-90BB-0B163F76F29B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A6A95-6AC7-4B2C-9942-8D9372FFAB9A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0213418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Tuple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Tuple names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>
            <a:off x="7714340" y="4538910"/>
            <a:ext cx="1230745" cy="706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3FA3B-2351-4302-88EB-D494CD937CBA}"/>
              </a:ext>
            </a:extLst>
          </p:cNvPr>
          <p:cNvSpPr txBox="1"/>
          <p:nvPr/>
        </p:nvSpPr>
        <p:spPr>
          <a:xfrm>
            <a:off x="9448793" y="4342685"/>
            <a:ext cx="95249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460BB-8DA4-442F-94D8-6DC8A283352B}"/>
              </a:ext>
            </a:extLst>
          </p:cNvPr>
          <p:cNvSpPr txBox="1"/>
          <p:nvPr/>
        </p:nvSpPr>
        <p:spPr>
          <a:xfrm>
            <a:off x="9445586" y="4722928"/>
            <a:ext cx="95249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737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9445586" y="5094082"/>
            <a:ext cx="960169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134.9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5D91-17CC-40C9-A4CC-802A2DB00B57}"/>
              </a:ext>
            </a:extLst>
          </p:cNvPr>
          <p:cNvCxnSpPr>
            <a:cxnSpLocks/>
          </p:cNvCxnSpPr>
          <p:nvPr/>
        </p:nvCxnSpPr>
        <p:spPr>
          <a:xfrm>
            <a:off x="7714340" y="4525528"/>
            <a:ext cx="1296239" cy="261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EDD395-AFC0-4272-99CC-0EE189699C2A}"/>
              </a:ext>
            </a:extLst>
          </p:cNvPr>
          <p:cNvCxnSpPr>
            <a:cxnSpLocks/>
          </p:cNvCxnSpPr>
          <p:nvPr/>
        </p:nvCxnSpPr>
        <p:spPr>
          <a:xfrm>
            <a:off x="7714340" y="4525526"/>
            <a:ext cx="1230745" cy="13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54349F-8800-4091-8042-D5BFC48BB12F}"/>
              </a:ext>
            </a:extLst>
          </p:cNvPr>
          <p:cNvCxnSpPr/>
          <p:nvPr/>
        </p:nvCxnSpPr>
        <p:spPr>
          <a:xfrm>
            <a:off x="8510929" y="4144833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E2842C-FDC2-4C28-BFDC-14AAEA58CEED}"/>
              </a:ext>
            </a:extLst>
          </p:cNvPr>
          <p:cNvSpPr txBox="1"/>
          <p:nvPr/>
        </p:nvSpPr>
        <p:spPr>
          <a:xfrm>
            <a:off x="5718170" y="5844633"/>
            <a:ext cx="54817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namedtuple</a:t>
            </a:r>
            <a:r>
              <a:rPr lang="en-US" dirty="0"/>
              <a:t>() only creates the Airplane class (more on this later) and its corresponding data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85E9D-C46A-41B1-BC78-95376B69B3E3}"/>
              </a:ext>
            </a:extLst>
          </p:cNvPr>
          <p:cNvSpPr txBox="1"/>
          <p:nvPr/>
        </p:nvSpPr>
        <p:spPr>
          <a:xfrm>
            <a:off x="6183158" y="4285617"/>
            <a:ext cx="139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boeing_737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# import collections and </a:t>
            </a:r>
            <a:r>
              <a:rPr lang="en-US" i="1" dirty="0" err="1"/>
              <a:t>namedtuple</a:t>
            </a:r>
            <a:endParaRPr lang="en-US" i="1" dirty="0"/>
          </a:p>
          <a:p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collections </a:t>
            </a:r>
            <a:r>
              <a:rPr lang="en-US" dirty="0">
                <a:solidFill>
                  <a:schemeClr val="accent2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namedtuple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# generate the named tuple</a:t>
            </a:r>
          </a:p>
          <a:p>
            <a:r>
              <a:rPr lang="en-US" dirty="0"/>
              <a:t>Airplane = </a:t>
            </a:r>
            <a:r>
              <a:rPr lang="en-US" dirty="0" err="1"/>
              <a:t>namedtuple</a:t>
            </a:r>
            <a:r>
              <a:rPr lang="en-US" dirty="0"/>
              <a:t>('Airplane', ['make', 'model', 'price’])</a:t>
            </a:r>
          </a:p>
          <a:p>
            <a:endParaRPr lang="en-US" dirty="0"/>
          </a:p>
          <a:p>
            <a:r>
              <a:rPr lang="en-US" i="1" dirty="0"/>
              <a:t># generate different airplane objects</a:t>
            </a:r>
          </a:p>
          <a:p>
            <a:r>
              <a:rPr lang="en-US" dirty="0"/>
              <a:t>boeing_737= Airplane('</a:t>
            </a:r>
            <a:r>
              <a:rPr lang="en-US" dirty="0" err="1"/>
              <a:t>boeing</a:t>
            </a:r>
            <a:r>
              <a:rPr lang="en-US" dirty="0"/>
              <a:t>', 737, 134.9)</a:t>
            </a:r>
          </a:p>
          <a:p>
            <a:r>
              <a:rPr lang="en-US" dirty="0"/>
              <a:t>boeing_777= Airplane('</a:t>
            </a:r>
            <a:r>
              <a:rPr lang="en-US" dirty="0" err="1"/>
              <a:t>boeing</a:t>
            </a:r>
            <a:r>
              <a:rPr lang="en-US" dirty="0"/>
              <a:t>', 777, 442.2)</a:t>
            </a:r>
          </a:p>
          <a:p>
            <a:endParaRPr lang="en-US" dirty="0"/>
          </a:p>
          <a:p>
            <a:r>
              <a:rPr lang="en-US" b="1" i="1" dirty="0"/>
              <a:t># list the price of boeing_737 </a:t>
            </a:r>
          </a:p>
          <a:p>
            <a:r>
              <a:rPr lang="en-US" dirty="0"/>
              <a:t>print(boeing_737.price)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A51869-A4B5-4787-9C61-3476BBD7B9AE}"/>
              </a:ext>
            </a:extLst>
          </p:cNvPr>
          <p:cNvSpPr txBox="1"/>
          <p:nvPr/>
        </p:nvSpPr>
        <p:spPr>
          <a:xfrm>
            <a:off x="10489510" y="4355100"/>
            <a:ext cx="83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'make'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4F3A5-2E67-4D1D-A561-8E9D01A44305}"/>
              </a:ext>
            </a:extLst>
          </p:cNvPr>
          <p:cNvSpPr txBox="1"/>
          <p:nvPr/>
        </p:nvSpPr>
        <p:spPr>
          <a:xfrm>
            <a:off x="10444057" y="4764000"/>
            <a:ext cx="73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'model'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1F3EBA-AAE4-45D7-97B4-D91380AE530C}"/>
              </a:ext>
            </a:extLst>
          </p:cNvPr>
          <p:cNvSpPr txBox="1"/>
          <p:nvPr/>
        </p:nvSpPr>
        <p:spPr>
          <a:xfrm>
            <a:off x="10492224" y="5153663"/>
            <a:ext cx="707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'price'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5BADD-49C5-4601-8791-88E09ABAAAED}"/>
              </a:ext>
            </a:extLst>
          </p:cNvPr>
          <p:cNvSpPr txBox="1"/>
          <p:nvPr/>
        </p:nvSpPr>
        <p:spPr>
          <a:xfrm>
            <a:off x="6181756" y="2947492"/>
            <a:ext cx="139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boeing_777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054BC-0D99-4EB2-B2D6-DD6D965F05BB}"/>
              </a:ext>
            </a:extLst>
          </p:cNvPr>
          <p:cNvSpPr txBox="1"/>
          <p:nvPr/>
        </p:nvSpPr>
        <p:spPr>
          <a:xfrm>
            <a:off x="11415531" y="4733222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DBD7F0-6A75-41E7-8748-07430B7564F5}"/>
              </a:ext>
            </a:extLst>
          </p:cNvPr>
          <p:cNvCxnSpPr/>
          <p:nvPr/>
        </p:nvCxnSpPr>
        <p:spPr>
          <a:xfrm>
            <a:off x="8575945" y="257671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73C2C19-E39A-4154-A180-9AD2034D7F41}"/>
              </a:ext>
            </a:extLst>
          </p:cNvPr>
          <p:cNvSpPr txBox="1"/>
          <p:nvPr/>
        </p:nvSpPr>
        <p:spPr>
          <a:xfrm>
            <a:off x="9431014" y="2845898"/>
            <a:ext cx="95249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'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A2329D-6EE4-4E92-B5F1-EDA879B6C7A8}"/>
              </a:ext>
            </a:extLst>
          </p:cNvPr>
          <p:cNvSpPr txBox="1"/>
          <p:nvPr/>
        </p:nvSpPr>
        <p:spPr>
          <a:xfrm>
            <a:off x="9427807" y="3226141"/>
            <a:ext cx="95249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F81262-403A-49FF-B269-D2A3DB17F1F4}"/>
              </a:ext>
            </a:extLst>
          </p:cNvPr>
          <p:cNvSpPr txBox="1"/>
          <p:nvPr/>
        </p:nvSpPr>
        <p:spPr>
          <a:xfrm>
            <a:off x="9427807" y="3597295"/>
            <a:ext cx="960169" cy="37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442.2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CFC59-9240-448E-9D16-937677554C1C}"/>
              </a:ext>
            </a:extLst>
          </p:cNvPr>
          <p:cNvSpPr txBox="1"/>
          <p:nvPr/>
        </p:nvSpPr>
        <p:spPr>
          <a:xfrm>
            <a:off x="10471731" y="2858313"/>
            <a:ext cx="708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'make'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427FC8-DE22-40A0-AE29-182C28ECC890}"/>
              </a:ext>
            </a:extLst>
          </p:cNvPr>
          <p:cNvSpPr txBox="1"/>
          <p:nvPr/>
        </p:nvSpPr>
        <p:spPr>
          <a:xfrm>
            <a:off x="10426278" y="3267213"/>
            <a:ext cx="73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'model'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9615E9-3266-48B8-9291-DE015B0F62D9}"/>
              </a:ext>
            </a:extLst>
          </p:cNvPr>
          <p:cNvSpPr txBox="1"/>
          <p:nvPr/>
        </p:nvSpPr>
        <p:spPr>
          <a:xfrm>
            <a:off x="10474445" y="3656876"/>
            <a:ext cx="707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'price'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73B3A-B4E9-4661-ACF9-73EE1CCF33BB}"/>
              </a:ext>
            </a:extLst>
          </p:cNvPr>
          <p:cNvSpPr txBox="1"/>
          <p:nvPr/>
        </p:nvSpPr>
        <p:spPr>
          <a:xfrm>
            <a:off x="11397752" y="3236435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60B782-1091-4C14-8D98-9AAC19393923}"/>
              </a:ext>
            </a:extLst>
          </p:cNvPr>
          <p:cNvCxnSpPr>
            <a:cxnSpLocks/>
          </p:cNvCxnSpPr>
          <p:nvPr/>
        </p:nvCxnSpPr>
        <p:spPr>
          <a:xfrm>
            <a:off x="7665543" y="3139460"/>
            <a:ext cx="1230745" cy="706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3AAEE10-595E-419B-B934-26D7AB9DCBA8}"/>
              </a:ext>
            </a:extLst>
          </p:cNvPr>
          <p:cNvCxnSpPr>
            <a:cxnSpLocks/>
          </p:cNvCxnSpPr>
          <p:nvPr/>
        </p:nvCxnSpPr>
        <p:spPr>
          <a:xfrm>
            <a:off x="7665543" y="3126078"/>
            <a:ext cx="1296239" cy="2619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50080D-55AD-4928-BFC7-0C4210397D7C}"/>
              </a:ext>
            </a:extLst>
          </p:cNvPr>
          <p:cNvCxnSpPr>
            <a:cxnSpLocks/>
          </p:cNvCxnSpPr>
          <p:nvPr/>
        </p:nvCxnSpPr>
        <p:spPr>
          <a:xfrm>
            <a:off x="7665543" y="3126076"/>
            <a:ext cx="1230745" cy="133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9DCAC62-1E9F-4B5D-90BB-0B163F76F29B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A6A95-6AC7-4B2C-9942-8D9372FFAB9A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758376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Write code to compute the sum of the price of </a:t>
            </a:r>
            <a:r>
              <a:rPr lang="en-US" sz="2400" b="1" dirty="0" err="1"/>
              <a:t>boeing</a:t>
            </a:r>
            <a:r>
              <a:rPr lang="en-US" sz="2400" b="1" dirty="0"/>
              <a:t> 737 and </a:t>
            </a:r>
            <a:r>
              <a:rPr lang="en-US" sz="2400" b="1" dirty="0" err="1"/>
              <a:t>boeing</a:t>
            </a:r>
            <a:r>
              <a:rPr lang="en-US" sz="2400" b="1" dirty="0"/>
              <a:t> 777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56954-C48B-4980-92FC-216EE44C8683}"/>
              </a:ext>
            </a:extLst>
          </p:cNvPr>
          <p:cNvSpPr txBox="1"/>
          <p:nvPr/>
        </p:nvSpPr>
        <p:spPr>
          <a:xfrm>
            <a:off x="828720" y="2603959"/>
            <a:ext cx="5249524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# import collections and </a:t>
            </a:r>
            <a:r>
              <a:rPr lang="en-US" i="1" dirty="0" err="1"/>
              <a:t>namedtuple</a:t>
            </a:r>
            <a:endParaRPr lang="en-US" i="1" dirty="0"/>
          </a:p>
          <a:p>
            <a:r>
              <a:rPr lang="en-US" dirty="0">
                <a:solidFill>
                  <a:schemeClr val="accent2"/>
                </a:solidFill>
              </a:rPr>
              <a:t>from</a:t>
            </a:r>
            <a:r>
              <a:rPr lang="en-US" dirty="0"/>
              <a:t> collections </a:t>
            </a:r>
            <a:r>
              <a:rPr lang="en-US" dirty="0">
                <a:solidFill>
                  <a:schemeClr val="accent2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namedtuple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# generate the named tuple</a:t>
            </a:r>
          </a:p>
          <a:p>
            <a:r>
              <a:rPr lang="en-US" dirty="0"/>
              <a:t>Airplane = </a:t>
            </a:r>
            <a:r>
              <a:rPr lang="en-US" dirty="0" err="1"/>
              <a:t>namedtuple</a:t>
            </a:r>
            <a:r>
              <a:rPr lang="en-US" dirty="0"/>
              <a:t>('Airplane', ['make', 'model', 'price')</a:t>
            </a:r>
          </a:p>
          <a:p>
            <a:endParaRPr lang="en-US" dirty="0"/>
          </a:p>
          <a:p>
            <a:r>
              <a:rPr lang="en-US" i="1" dirty="0"/>
              <a:t># generate different airplane objects</a:t>
            </a:r>
          </a:p>
          <a:p>
            <a:r>
              <a:rPr lang="en-US" dirty="0"/>
              <a:t>boeing_737= Airplane('</a:t>
            </a:r>
            <a:r>
              <a:rPr lang="en-US" dirty="0" err="1"/>
              <a:t>boeing</a:t>
            </a:r>
            <a:r>
              <a:rPr lang="en-US" dirty="0"/>
              <a:t>', 737, 134.9)</a:t>
            </a:r>
          </a:p>
          <a:p>
            <a:r>
              <a:rPr lang="en-US" dirty="0"/>
              <a:t>boeing_777= Airplane('</a:t>
            </a:r>
            <a:r>
              <a:rPr lang="en-US" dirty="0" err="1"/>
              <a:t>boeing</a:t>
            </a:r>
            <a:r>
              <a:rPr lang="en-US" dirty="0"/>
              <a:t>', 777, 442.2)</a:t>
            </a:r>
          </a:p>
          <a:p>
            <a:endParaRPr lang="en-US" dirty="0"/>
          </a:p>
          <a:p>
            <a:r>
              <a:rPr lang="en-US" b="1" i="1" dirty="0"/>
              <a:t># list the price of boeing_737 </a:t>
            </a:r>
          </a:p>
          <a:p>
            <a:r>
              <a:rPr lang="en-US" dirty="0"/>
              <a:t>print(boeing_737.price)</a:t>
            </a:r>
          </a:p>
        </p:txBody>
      </p:sp>
    </p:spTree>
    <p:extLst>
      <p:ext uri="{BB962C8B-B14F-4D97-AF65-F5344CB8AC3E}">
        <p14:creationId xmlns:p14="http://schemas.microsoft.com/office/powerpoint/2010/main" val="1397982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62EEA2F4-C1A0-40FB-95EA-C76145CA81F6}"/>
              </a:ext>
            </a:extLst>
          </p:cNvPr>
          <p:cNvSpPr/>
          <p:nvPr/>
        </p:nvSpPr>
        <p:spPr>
          <a:xfrm>
            <a:off x="3519165" y="2833666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5DF1240A-8A7F-434B-9091-3B7574C43AF0}"/>
              </a:ext>
            </a:extLst>
          </p:cNvPr>
          <p:cNvSpPr/>
          <p:nvPr/>
        </p:nvSpPr>
        <p:spPr>
          <a:xfrm>
            <a:off x="4734349" y="2825157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CC4F547D-8274-46C0-BEB1-05F90B06F4E5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8E5BF9E8-2C80-423D-93CB-164B8141C757}"/>
              </a:ext>
            </a:extLst>
          </p:cNvPr>
          <p:cNvSpPr/>
          <p:nvPr/>
        </p:nvSpPr>
        <p:spPr>
          <a:xfrm>
            <a:off x="1010521" y="2832156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B420BBF4-B2B0-4FEC-8CB0-1BD65DD409C5}"/>
              </a:ext>
            </a:extLst>
          </p:cNvPr>
          <p:cNvSpPr/>
          <p:nvPr/>
        </p:nvSpPr>
        <p:spPr>
          <a:xfrm>
            <a:off x="5951441" y="2826521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C60DF4FF-3547-4038-8253-1EEB080627D6}"/>
              </a:ext>
            </a:extLst>
          </p:cNvPr>
          <p:cNvSpPr/>
          <p:nvPr/>
        </p:nvSpPr>
        <p:spPr>
          <a:xfrm rot="16200000">
            <a:off x="9284212" y="3130541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F68DF-4ECE-41A8-AF19-AB5F14D56ED1}"/>
              </a:ext>
            </a:extLst>
          </p:cNvPr>
          <p:cNvSpPr txBox="1"/>
          <p:nvPr/>
        </p:nvSpPr>
        <p:spPr>
          <a:xfrm>
            <a:off x="8595202" y="4005408"/>
            <a:ext cx="1742436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mapping data type</a:t>
            </a:r>
          </a:p>
        </p:txBody>
      </p:sp>
    </p:spTree>
    <p:extLst>
      <p:ext uri="{BB962C8B-B14F-4D97-AF65-F5344CB8AC3E}">
        <p14:creationId xmlns:p14="http://schemas.microsoft.com/office/powerpoint/2010/main" val="39759997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dictionary is a container used to describe associative relationships between </a:t>
            </a:r>
            <a:r>
              <a:rPr lang="en-US" sz="2200" b="1" dirty="0"/>
              <a:t>keys</a:t>
            </a:r>
            <a:r>
              <a:rPr lang="en-US" sz="2200" dirty="0"/>
              <a:t> (words) and </a:t>
            </a:r>
            <a:r>
              <a:rPr lang="en-US" sz="2200" b="1" dirty="0"/>
              <a:t>values</a:t>
            </a:r>
            <a:r>
              <a:rPr lang="en-US" sz="2200" dirty="0"/>
              <a:t> (definitions)</a:t>
            </a:r>
          </a:p>
          <a:p>
            <a:r>
              <a:rPr lang="en-US" sz="2200" dirty="0"/>
              <a:t>It's initialized with curly brackets </a:t>
            </a:r>
            <a:r>
              <a:rPr lang="en-US" sz="2200" b="1" dirty="0"/>
              <a:t>{} </a:t>
            </a:r>
            <a:r>
              <a:rPr lang="en-US" sz="2200" dirty="0"/>
              <a:t>that surround the </a:t>
            </a:r>
            <a:r>
              <a:rPr lang="en-US" sz="2200" b="1" dirty="0"/>
              <a:t>key : value </a:t>
            </a:r>
            <a:r>
              <a:rPr lang="en-US" sz="2200" dirty="0"/>
              <a:t>pairs</a:t>
            </a:r>
          </a:p>
          <a:p>
            <a:r>
              <a:rPr lang="en-US" sz="2200" dirty="0"/>
              <a:t>Multiple </a:t>
            </a:r>
            <a:r>
              <a:rPr lang="en-US" sz="2200" b="1" dirty="0"/>
              <a:t>key : value </a:t>
            </a:r>
            <a:r>
              <a:rPr lang="en-US" sz="2200" dirty="0"/>
              <a:t>pairs are separated by comma (</a:t>
            </a:r>
            <a:r>
              <a:rPr lang="en-US" sz="2200" b="1" dirty="0"/>
              <a:t>,</a:t>
            </a:r>
            <a:r>
              <a:rPr lang="en-US" sz="2200" dirty="0"/>
              <a:t>)</a:t>
            </a:r>
          </a:p>
          <a:p>
            <a:r>
              <a:rPr lang="en-US" sz="2200" dirty="0"/>
              <a:t>The keys can be any </a:t>
            </a:r>
            <a:r>
              <a:rPr lang="en-US" sz="2200" i="1" dirty="0"/>
              <a:t>immutable</a:t>
            </a:r>
            <a:r>
              <a:rPr lang="en-US" sz="2200" dirty="0"/>
              <a:t> </a:t>
            </a:r>
            <a:r>
              <a:rPr lang="en-US" sz="2200" i="1" dirty="0"/>
              <a:t>type</a:t>
            </a:r>
            <a:r>
              <a:rPr lang="en-US" sz="2200" dirty="0"/>
              <a:t>, e.g. numeric, string, tuple</a:t>
            </a:r>
          </a:p>
          <a:p>
            <a:r>
              <a:rPr lang="en-US" sz="2200" dirty="0"/>
              <a:t>The values can be of </a:t>
            </a:r>
            <a:r>
              <a:rPr lang="en-US" sz="2200" i="1" dirty="0"/>
              <a:t>any type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Example: airplanes= {'boeing737' : 134.9, 'boeing777' : 442.2}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78B781-1DB6-450D-8F0F-0259CB9769DB}"/>
              </a:ext>
            </a:extLst>
          </p:cNvPr>
          <p:cNvCxnSpPr>
            <a:cxnSpLocks/>
          </p:cNvCxnSpPr>
          <p:nvPr/>
        </p:nvCxnSpPr>
        <p:spPr>
          <a:xfrm flipV="1">
            <a:off x="2622884" y="5071310"/>
            <a:ext cx="0" cy="44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13EBB2-3FC4-4DE0-A6E4-BDBE61764B82}"/>
              </a:ext>
            </a:extLst>
          </p:cNvPr>
          <p:cNvSpPr txBox="1"/>
          <p:nvPr/>
        </p:nvSpPr>
        <p:spPr>
          <a:xfrm>
            <a:off x="1806435" y="5595323"/>
            <a:ext cx="198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dictionary name</a:t>
            </a:r>
          </a:p>
        </p:txBody>
      </p:sp>
    </p:spTree>
    <p:extLst>
      <p:ext uri="{BB962C8B-B14F-4D97-AF65-F5344CB8AC3E}">
        <p14:creationId xmlns:p14="http://schemas.microsoft.com/office/powerpoint/2010/main" val="196598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type of programming language is Python?</a:t>
            </a:r>
          </a:p>
          <a:p>
            <a:endParaRPr lang="en-US" sz="2200" dirty="0"/>
          </a:p>
          <a:p>
            <a:r>
              <a:rPr lang="en-US" sz="2200" dirty="0"/>
              <a:t>(a) interpreted, low-level programming language</a:t>
            </a:r>
          </a:p>
          <a:p>
            <a:r>
              <a:rPr lang="en-US" sz="2200" dirty="0"/>
              <a:t>(b) compiled, low-level programming language</a:t>
            </a:r>
          </a:p>
          <a:p>
            <a:r>
              <a:rPr lang="en-US" sz="2200" dirty="0"/>
              <a:t>(c) interpreted, high-level programming language</a:t>
            </a:r>
          </a:p>
          <a:p>
            <a:r>
              <a:rPr lang="en-US" sz="2200" dirty="0"/>
              <a:t>(d) compiled, high-level programming language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</a:t>
            </a:r>
          </a:p>
        </p:txBody>
      </p:sp>
    </p:spTree>
    <p:extLst>
      <p:ext uri="{BB962C8B-B14F-4D97-AF65-F5344CB8AC3E}">
        <p14:creationId xmlns:p14="http://schemas.microsoft.com/office/powerpoint/2010/main" val="9654795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dictionary is a container used to describe associative relationships between </a:t>
            </a:r>
            <a:r>
              <a:rPr lang="en-US" sz="2200" b="1" dirty="0"/>
              <a:t>keys</a:t>
            </a:r>
            <a:r>
              <a:rPr lang="en-US" sz="2200" dirty="0"/>
              <a:t> (words) and </a:t>
            </a:r>
            <a:r>
              <a:rPr lang="en-US" sz="2200" b="1" dirty="0"/>
              <a:t>values</a:t>
            </a:r>
            <a:r>
              <a:rPr lang="en-US" sz="2200" dirty="0"/>
              <a:t> (definitions)</a:t>
            </a:r>
          </a:p>
          <a:p>
            <a:r>
              <a:rPr lang="en-US" sz="2200" dirty="0"/>
              <a:t>It's initialized with curly brackets </a:t>
            </a:r>
            <a:r>
              <a:rPr lang="en-US" sz="2200" b="1" dirty="0"/>
              <a:t>{} </a:t>
            </a:r>
            <a:r>
              <a:rPr lang="en-US" sz="2200" dirty="0"/>
              <a:t>that surround the </a:t>
            </a:r>
            <a:r>
              <a:rPr lang="en-US" sz="2200" b="1" dirty="0"/>
              <a:t>key : value </a:t>
            </a:r>
            <a:r>
              <a:rPr lang="en-US" sz="2200" dirty="0"/>
              <a:t>pairs</a:t>
            </a:r>
          </a:p>
          <a:p>
            <a:r>
              <a:rPr lang="en-US" sz="2200" dirty="0"/>
              <a:t>Multiple </a:t>
            </a:r>
            <a:r>
              <a:rPr lang="en-US" sz="2200" b="1" dirty="0"/>
              <a:t>key : value </a:t>
            </a:r>
            <a:r>
              <a:rPr lang="en-US" sz="2200" dirty="0"/>
              <a:t>pairs are separated by comma (</a:t>
            </a:r>
            <a:r>
              <a:rPr lang="en-US" sz="2200" b="1" dirty="0"/>
              <a:t>,</a:t>
            </a:r>
            <a:r>
              <a:rPr lang="en-US" sz="2200" dirty="0"/>
              <a:t>)</a:t>
            </a:r>
          </a:p>
          <a:p>
            <a:r>
              <a:rPr lang="en-US" sz="2200" dirty="0"/>
              <a:t>The keys can be any </a:t>
            </a:r>
            <a:r>
              <a:rPr lang="en-US" sz="2200" i="1" dirty="0"/>
              <a:t>immutable type</a:t>
            </a:r>
            <a:r>
              <a:rPr lang="en-US" sz="2200" dirty="0"/>
              <a:t>, e.g. numeric, string, tuple</a:t>
            </a:r>
          </a:p>
          <a:p>
            <a:r>
              <a:rPr lang="en-US" sz="2200" dirty="0"/>
              <a:t>The values can be of </a:t>
            </a:r>
            <a:r>
              <a:rPr lang="en-US" sz="2200" i="1" dirty="0"/>
              <a:t>any type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Example: airplanes= {'boeing737' : 134.9, 'boeing777' : 442.2}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78B781-1DB6-450D-8F0F-0259CB9769DB}"/>
              </a:ext>
            </a:extLst>
          </p:cNvPr>
          <p:cNvCxnSpPr>
            <a:cxnSpLocks/>
          </p:cNvCxnSpPr>
          <p:nvPr/>
        </p:nvCxnSpPr>
        <p:spPr>
          <a:xfrm flipV="1">
            <a:off x="4054642" y="5113421"/>
            <a:ext cx="0" cy="44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9B488B-1E91-497A-996A-B00F9948800C}"/>
              </a:ext>
            </a:extLst>
          </p:cNvPr>
          <p:cNvCxnSpPr>
            <a:cxnSpLocks/>
          </p:cNvCxnSpPr>
          <p:nvPr/>
        </p:nvCxnSpPr>
        <p:spPr>
          <a:xfrm flipV="1">
            <a:off x="6284264" y="5071310"/>
            <a:ext cx="0" cy="44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A5AAEE-298D-4838-8578-B155BBB9F986}"/>
              </a:ext>
            </a:extLst>
          </p:cNvPr>
          <p:cNvSpPr txBox="1"/>
          <p:nvPr/>
        </p:nvSpPr>
        <p:spPr>
          <a:xfrm>
            <a:off x="3847895" y="5613808"/>
            <a:ext cx="68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3EBB2-3FC4-4DE0-A6E4-BDBE61764B82}"/>
              </a:ext>
            </a:extLst>
          </p:cNvPr>
          <p:cNvSpPr txBox="1"/>
          <p:nvPr/>
        </p:nvSpPr>
        <p:spPr>
          <a:xfrm>
            <a:off x="6053586" y="5597584"/>
            <a:ext cx="68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0484771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dictionary is a container used to describe associative relationships between </a:t>
            </a:r>
            <a:r>
              <a:rPr lang="en-US" sz="2200" b="1" dirty="0"/>
              <a:t>keys</a:t>
            </a:r>
            <a:r>
              <a:rPr lang="en-US" sz="2200" dirty="0"/>
              <a:t> (words) and </a:t>
            </a:r>
            <a:r>
              <a:rPr lang="en-US" sz="2200" b="1" dirty="0"/>
              <a:t>values</a:t>
            </a:r>
            <a:r>
              <a:rPr lang="en-US" sz="2200" dirty="0"/>
              <a:t> (definitions)</a:t>
            </a:r>
          </a:p>
          <a:p>
            <a:r>
              <a:rPr lang="en-US" sz="2200" dirty="0"/>
              <a:t>It's initialized with curly brackets </a:t>
            </a:r>
            <a:r>
              <a:rPr lang="en-US" sz="2200" b="1" dirty="0"/>
              <a:t>{} </a:t>
            </a:r>
            <a:r>
              <a:rPr lang="en-US" sz="2200" dirty="0"/>
              <a:t>that surround the </a:t>
            </a:r>
            <a:r>
              <a:rPr lang="en-US" sz="2200" b="1" dirty="0"/>
              <a:t>key : value </a:t>
            </a:r>
            <a:r>
              <a:rPr lang="en-US" sz="2200" dirty="0"/>
              <a:t>pairs</a:t>
            </a:r>
          </a:p>
          <a:p>
            <a:r>
              <a:rPr lang="en-US" sz="2200" dirty="0"/>
              <a:t>Multiple </a:t>
            </a:r>
            <a:r>
              <a:rPr lang="en-US" sz="2200" b="1" dirty="0"/>
              <a:t>key : value </a:t>
            </a:r>
            <a:r>
              <a:rPr lang="en-US" sz="2200" dirty="0"/>
              <a:t>pairs are separated by comma (</a:t>
            </a:r>
            <a:r>
              <a:rPr lang="en-US" sz="2200" b="1" dirty="0"/>
              <a:t>,</a:t>
            </a:r>
            <a:r>
              <a:rPr lang="en-US" sz="2200" dirty="0"/>
              <a:t>)</a:t>
            </a:r>
          </a:p>
          <a:p>
            <a:r>
              <a:rPr lang="en-US" sz="2200" dirty="0"/>
              <a:t>The keys can be any </a:t>
            </a:r>
            <a:r>
              <a:rPr lang="en-US" sz="2200" i="1" dirty="0"/>
              <a:t>immutable type</a:t>
            </a:r>
            <a:r>
              <a:rPr lang="en-US" sz="2200" dirty="0"/>
              <a:t>, e.g. numeric, string, tuple</a:t>
            </a:r>
          </a:p>
          <a:p>
            <a:r>
              <a:rPr lang="en-US" sz="2200" dirty="0"/>
              <a:t>The values can be of </a:t>
            </a:r>
            <a:r>
              <a:rPr lang="en-US" sz="2200" i="1" dirty="0"/>
              <a:t>any type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Example: airplanes= {'boeing737' : 134.9, 'boeing777' : 442.2}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78B781-1DB6-450D-8F0F-0259CB9769DB}"/>
              </a:ext>
            </a:extLst>
          </p:cNvPr>
          <p:cNvCxnSpPr>
            <a:cxnSpLocks/>
          </p:cNvCxnSpPr>
          <p:nvPr/>
        </p:nvCxnSpPr>
        <p:spPr>
          <a:xfrm flipV="1">
            <a:off x="5281863" y="5071310"/>
            <a:ext cx="0" cy="44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9B488B-1E91-497A-996A-B00F9948800C}"/>
              </a:ext>
            </a:extLst>
          </p:cNvPr>
          <p:cNvCxnSpPr>
            <a:cxnSpLocks/>
          </p:cNvCxnSpPr>
          <p:nvPr/>
        </p:nvCxnSpPr>
        <p:spPr>
          <a:xfrm flipV="1">
            <a:off x="7619769" y="5071310"/>
            <a:ext cx="0" cy="44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A5AAEE-298D-4838-8578-B155BBB9F986}"/>
              </a:ext>
            </a:extLst>
          </p:cNvPr>
          <p:cNvSpPr txBox="1"/>
          <p:nvPr/>
        </p:nvSpPr>
        <p:spPr>
          <a:xfrm>
            <a:off x="4995889" y="5595323"/>
            <a:ext cx="68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3EBB2-3FC4-4DE0-A6E4-BDBE61764B82}"/>
              </a:ext>
            </a:extLst>
          </p:cNvPr>
          <p:cNvSpPr txBox="1"/>
          <p:nvPr/>
        </p:nvSpPr>
        <p:spPr>
          <a:xfrm>
            <a:off x="7348380" y="5595762"/>
            <a:ext cx="68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873434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dictionary is a container used to describe associative relationships between </a:t>
            </a:r>
            <a:r>
              <a:rPr lang="en-US" sz="2200" b="1" dirty="0"/>
              <a:t>keys</a:t>
            </a:r>
            <a:r>
              <a:rPr lang="en-US" sz="2200" dirty="0"/>
              <a:t> (words) and </a:t>
            </a:r>
            <a:r>
              <a:rPr lang="en-US" sz="2200" b="1" dirty="0"/>
              <a:t>values</a:t>
            </a:r>
            <a:r>
              <a:rPr lang="en-US" sz="2200" dirty="0"/>
              <a:t> (definitions)</a:t>
            </a:r>
          </a:p>
          <a:p>
            <a:r>
              <a:rPr lang="en-US" sz="2200" dirty="0"/>
              <a:t>It's initialized with curly brackets </a:t>
            </a:r>
            <a:r>
              <a:rPr lang="en-US" sz="2200" b="1" dirty="0"/>
              <a:t>{} </a:t>
            </a:r>
            <a:r>
              <a:rPr lang="en-US" sz="2200" dirty="0"/>
              <a:t>that surround the </a:t>
            </a:r>
            <a:r>
              <a:rPr lang="en-US" sz="2200" b="1" dirty="0"/>
              <a:t>key : value </a:t>
            </a:r>
            <a:r>
              <a:rPr lang="en-US" sz="2200" dirty="0"/>
              <a:t>pairs</a:t>
            </a:r>
          </a:p>
          <a:p>
            <a:r>
              <a:rPr lang="en-US" sz="2200" dirty="0"/>
              <a:t>Multiple </a:t>
            </a:r>
            <a:r>
              <a:rPr lang="en-US" sz="2200" b="1" dirty="0"/>
              <a:t>key : value </a:t>
            </a:r>
            <a:r>
              <a:rPr lang="en-US" sz="2200" dirty="0"/>
              <a:t>pairs are separated by comma (</a:t>
            </a:r>
            <a:r>
              <a:rPr lang="en-US" sz="2200" b="1" dirty="0"/>
              <a:t>,</a:t>
            </a:r>
            <a:r>
              <a:rPr lang="en-US" sz="2200" dirty="0"/>
              <a:t>)</a:t>
            </a:r>
          </a:p>
          <a:p>
            <a:r>
              <a:rPr lang="en-US" sz="2200" dirty="0"/>
              <a:t>The keys can be any </a:t>
            </a:r>
            <a:r>
              <a:rPr lang="en-US" sz="2200" i="1" dirty="0"/>
              <a:t>immutable type</a:t>
            </a:r>
            <a:r>
              <a:rPr lang="en-US" sz="2200" dirty="0"/>
              <a:t>, e.g. numeric, string, tuple</a:t>
            </a:r>
          </a:p>
          <a:p>
            <a:r>
              <a:rPr lang="en-US" sz="2200" dirty="0"/>
              <a:t>The values can be of </a:t>
            </a:r>
            <a:r>
              <a:rPr lang="en-US" sz="2200" i="1" dirty="0"/>
              <a:t>any type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Example: airplanes= {'boeing737' : 134.9, 'boeing777' : 442.2}</a:t>
            </a:r>
          </a:p>
          <a:p>
            <a:endParaRPr lang="en-US" sz="2200" dirty="0"/>
          </a:p>
          <a:p>
            <a:r>
              <a:rPr lang="en-US" sz="2200" dirty="0"/>
              <a:t>Example empty dictionary: airplanes = { }</a:t>
            </a:r>
          </a:p>
        </p:txBody>
      </p:sp>
    </p:spTree>
    <p:extLst>
      <p:ext uri="{BB962C8B-B14F-4D97-AF65-F5344CB8AC3E}">
        <p14:creationId xmlns:p14="http://schemas.microsoft.com/office/powerpoint/2010/main" val="20261441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dictionary is a </a:t>
            </a:r>
            <a:r>
              <a:rPr lang="en-US" sz="2200" b="1" dirty="0"/>
              <a:t>mapping data type</a:t>
            </a:r>
            <a:r>
              <a:rPr lang="en-US" sz="2200" dirty="0"/>
              <a:t>, so not a sequence data type (!)</a:t>
            </a:r>
          </a:p>
          <a:p>
            <a:r>
              <a:rPr lang="en-US" sz="2200" dirty="0"/>
              <a:t>This means that elements of a dictionary do not maintain any specific ordering</a:t>
            </a:r>
          </a:p>
          <a:p>
            <a:r>
              <a:rPr lang="en-US" sz="2200" dirty="0"/>
              <a:t>A dictionary is a </a:t>
            </a:r>
            <a:r>
              <a:rPr lang="en-US" sz="2200" b="1" dirty="0"/>
              <a:t>mutable</a:t>
            </a:r>
            <a:r>
              <a:rPr lang="en-US" sz="2200" dirty="0"/>
              <a:t> object meaning that one can </a:t>
            </a:r>
            <a:r>
              <a:rPr lang="en-US" sz="2200" i="1" dirty="0"/>
              <a:t>add, remove, </a:t>
            </a:r>
            <a:r>
              <a:rPr lang="en-US" sz="2200" dirty="0"/>
              <a:t>and</a:t>
            </a:r>
            <a:r>
              <a:rPr lang="en-US" sz="2200" i="1" dirty="0"/>
              <a:t> edit </a:t>
            </a:r>
            <a:r>
              <a:rPr lang="en-US" sz="2200" dirty="0"/>
              <a:t>its elements</a:t>
            </a: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EA5112-D51E-47A5-A0CA-10628A6BBD67}"/>
              </a:ext>
            </a:extLst>
          </p:cNvPr>
          <p:cNvSpPr/>
          <p:nvPr/>
        </p:nvSpPr>
        <p:spPr>
          <a:xfrm>
            <a:off x="0" y="3919085"/>
            <a:ext cx="12192000" cy="182775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D375B-7A93-4C6F-821F-F0F6D9232A58}"/>
              </a:ext>
            </a:extLst>
          </p:cNvPr>
          <p:cNvSpPr txBox="1"/>
          <p:nvPr/>
        </p:nvSpPr>
        <p:spPr>
          <a:xfrm>
            <a:off x="995220" y="4141385"/>
            <a:ext cx="3973826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{'GM seed': 120, 'Conv' : 87}</a:t>
            </a:r>
          </a:p>
          <a:p>
            <a:r>
              <a:rPr lang="en-US" dirty="0"/>
              <a:t>print(products)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F7F72-5C13-49E3-9D24-1F1898C740E1}"/>
              </a:ext>
            </a:extLst>
          </p:cNvPr>
          <p:cNvSpPr txBox="1"/>
          <p:nvPr/>
        </p:nvSpPr>
        <p:spPr>
          <a:xfrm>
            <a:off x="5410221" y="4140011"/>
            <a:ext cx="309552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{'GM seed' : 120, 'Conv : 87'}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5B8E5-1388-4DAC-BDA5-CAB6EDB40240}"/>
              </a:ext>
            </a:extLst>
          </p:cNvPr>
          <p:cNvSpPr txBox="1"/>
          <p:nvPr/>
        </p:nvSpPr>
        <p:spPr>
          <a:xfrm>
            <a:off x="9037669" y="4693826"/>
            <a:ext cx="28394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the dictionary output is always enclosed by </a:t>
            </a:r>
          </a:p>
          <a:p>
            <a:r>
              <a:rPr lang="en-US" dirty="0"/>
              <a:t>curly brackets!</a:t>
            </a:r>
          </a:p>
          <a:p>
            <a:endParaRPr lang="en-US" dirty="0"/>
          </a:p>
          <a:p>
            <a:r>
              <a:rPr lang="en-US" b="1" dirty="0"/>
              <a:t>Reason: </a:t>
            </a:r>
            <a:r>
              <a:rPr lang="en-US" dirty="0"/>
              <a:t>dictionaries can be nested (more on this later)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1746F-DC4D-4AB1-874C-7FE35203B549}"/>
              </a:ext>
            </a:extLst>
          </p:cNvPr>
          <p:cNvCxnSpPr>
            <a:cxnSpLocks/>
          </p:cNvCxnSpPr>
          <p:nvPr/>
        </p:nvCxnSpPr>
        <p:spPr>
          <a:xfrm>
            <a:off x="7377307" y="4823514"/>
            <a:ext cx="149386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007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 – accessing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26128" y="2251377"/>
            <a:ext cx="12192000" cy="1358097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BFDC5-FD2D-4F6D-9EAB-96AC0473D683}"/>
              </a:ext>
            </a:extLst>
          </p:cNvPr>
          <p:cNvSpPr txBox="1"/>
          <p:nvPr/>
        </p:nvSpPr>
        <p:spPr>
          <a:xfrm>
            <a:off x="6284264" y="2543524"/>
            <a:ext cx="471076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price of GM seed is 120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Dictionary elements can only be </a:t>
            </a:r>
            <a:r>
              <a:rPr lang="en-US" sz="2200" b="1" dirty="0"/>
              <a:t>accessed by key name </a:t>
            </a:r>
            <a:r>
              <a:rPr lang="en-US" sz="2200" dirty="0"/>
              <a:t>(no index -&gt; no ordering of entries)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What if you try to access a key that doesn't exist in the dictionary?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D8B0A-9A5B-4ACF-B0FA-2C9C920FDB48}"/>
              </a:ext>
            </a:extLst>
          </p:cNvPr>
          <p:cNvSpPr txBox="1"/>
          <p:nvPr/>
        </p:nvSpPr>
        <p:spPr>
          <a:xfrm>
            <a:off x="983189" y="2533070"/>
            <a:ext cx="511281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{'GM seed': 120, 'Conv' : 87}</a:t>
            </a:r>
          </a:p>
          <a:p>
            <a:r>
              <a:rPr lang="en-US" dirty="0"/>
              <a:t>print('The price of GM seed is', products['GM seed'])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B7435C-973E-4EF6-B451-986293C04141}"/>
              </a:ext>
            </a:extLst>
          </p:cNvPr>
          <p:cNvSpPr/>
          <p:nvPr/>
        </p:nvSpPr>
        <p:spPr>
          <a:xfrm>
            <a:off x="26128" y="4490307"/>
            <a:ext cx="12192000" cy="164579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E2DF91-E5F0-4527-B221-1F1185E5F705}"/>
              </a:ext>
            </a:extLst>
          </p:cNvPr>
          <p:cNvSpPr txBox="1"/>
          <p:nvPr/>
        </p:nvSpPr>
        <p:spPr>
          <a:xfrm>
            <a:off x="6284264" y="4782454"/>
            <a:ext cx="4712599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Traceback (most recent call last): File "&lt;stdin&gt;", line 2, in &lt;module&gt;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KeyError</a:t>
            </a:r>
            <a:r>
              <a:rPr lang="en-US" altLang="en-US" b="1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: 'IR seed'</a:t>
            </a:r>
            <a:r>
              <a:rPr lang="en-US" altLang="en-US" sz="1600" b="1" dirty="0">
                <a:latin typeface="+mj-lt"/>
              </a:rPr>
              <a:t> </a:t>
            </a:r>
            <a:endParaRPr lang="en-US" altLang="en-US" sz="44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46379-8F24-45E1-8615-8CAD824E7FC2}"/>
              </a:ext>
            </a:extLst>
          </p:cNvPr>
          <p:cNvSpPr txBox="1"/>
          <p:nvPr/>
        </p:nvSpPr>
        <p:spPr>
          <a:xfrm>
            <a:off x="983189" y="4772000"/>
            <a:ext cx="511281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{'GM seed': 120, 'Conv' : 87}</a:t>
            </a:r>
          </a:p>
          <a:p>
            <a:r>
              <a:rPr lang="en-US" dirty="0"/>
              <a:t>print('The price of GM seed is', products['IR seed'])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78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56954-C48B-4980-92FC-216EE44C8683}"/>
              </a:ext>
            </a:extLst>
          </p:cNvPr>
          <p:cNvSpPr txBox="1"/>
          <p:nvPr/>
        </p:nvSpPr>
        <p:spPr>
          <a:xfrm>
            <a:off x="828720" y="2603959"/>
            <a:ext cx="5249524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</a:t>
            </a:r>
          </a:p>
          <a:p>
            <a:r>
              <a:rPr lang="en-US" dirty="0"/>
              <a:t>         ('GM seed', 'Conv seed'): (120, 140),</a:t>
            </a:r>
          </a:p>
          <a:p>
            <a:r>
              <a:rPr lang="en-US" dirty="0"/>
              <a:t>          'Conv' : 87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print(products['GM seed']</a:t>
            </a:r>
          </a:p>
        </p:txBody>
      </p:sp>
    </p:spTree>
    <p:extLst>
      <p:ext uri="{BB962C8B-B14F-4D97-AF65-F5344CB8AC3E}">
        <p14:creationId xmlns:p14="http://schemas.microsoft.com/office/powerpoint/2010/main" val="4626145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56954-C48B-4980-92FC-216EE44C8683}"/>
              </a:ext>
            </a:extLst>
          </p:cNvPr>
          <p:cNvSpPr txBox="1"/>
          <p:nvPr/>
        </p:nvSpPr>
        <p:spPr>
          <a:xfrm>
            <a:off x="828720" y="2603959"/>
            <a:ext cx="5249524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</a:t>
            </a:r>
          </a:p>
          <a:p>
            <a:r>
              <a:rPr lang="en-US" dirty="0"/>
              <a:t>         ('GM seed', 'Conv seed'): (120, 140),</a:t>
            </a:r>
          </a:p>
          <a:p>
            <a:r>
              <a:rPr lang="en-US" dirty="0"/>
              <a:t>          'Conv' : 87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print(products['GM seed', 'Conv seed'])</a:t>
            </a:r>
          </a:p>
        </p:txBody>
      </p:sp>
    </p:spTree>
    <p:extLst>
      <p:ext uri="{BB962C8B-B14F-4D97-AF65-F5344CB8AC3E}">
        <p14:creationId xmlns:p14="http://schemas.microsoft.com/office/powerpoint/2010/main" val="16237884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1498983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 - add, change, remove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dictionary data type is a </a:t>
            </a:r>
            <a:r>
              <a:rPr lang="en-US" sz="2200" b="1" dirty="0"/>
              <a:t>mutable object</a:t>
            </a:r>
            <a:r>
              <a:rPr lang="en-US" sz="2200" dirty="0"/>
              <a:t>!</a:t>
            </a:r>
          </a:p>
          <a:p>
            <a:r>
              <a:rPr lang="en-US" sz="2200" dirty="0"/>
              <a:t>To </a:t>
            </a:r>
            <a:r>
              <a:rPr lang="en-US" sz="2200" b="1" dirty="0"/>
              <a:t>add</a:t>
            </a:r>
            <a:r>
              <a:rPr lang="en-US" sz="2200" dirty="0"/>
              <a:t> a </a:t>
            </a:r>
            <a:r>
              <a:rPr lang="en-US" sz="2200" b="1" dirty="0"/>
              <a:t>key : value </a:t>
            </a:r>
            <a:r>
              <a:rPr lang="en-US" sz="2200" dirty="0"/>
              <a:t>pair in the dictionary, assuming the key : value pair doesn't already exist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To </a:t>
            </a:r>
            <a:r>
              <a:rPr lang="en-US" sz="2200" b="1" dirty="0"/>
              <a:t>change </a:t>
            </a:r>
            <a:r>
              <a:rPr lang="en-US" sz="2200" dirty="0"/>
              <a:t>a </a:t>
            </a:r>
            <a:r>
              <a:rPr lang="en-US" sz="2200" b="1" dirty="0"/>
              <a:t>value</a:t>
            </a:r>
            <a:r>
              <a:rPr lang="en-US" sz="2200" dirty="0"/>
              <a:t> </a:t>
            </a:r>
            <a:r>
              <a:rPr lang="en-US" sz="2200" i="1" dirty="0"/>
              <a:t>belonging</a:t>
            </a:r>
            <a:r>
              <a:rPr lang="en-US" sz="2200" dirty="0"/>
              <a:t> to an </a:t>
            </a:r>
            <a:r>
              <a:rPr lang="en-US" sz="2200" b="1" dirty="0"/>
              <a:t>existing key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</a:t>
            </a:r>
            <a:r>
              <a:rPr lang="en-US" sz="2200" b="1" dirty="0"/>
              <a:t>remove </a:t>
            </a:r>
            <a:r>
              <a:rPr lang="en-US" sz="2200" dirty="0"/>
              <a:t>a</a:t>
            </a:r>
            <a:r>
              <a:rPr lang="en-US" sz="2200" b="1" dirty="0"/>
              <a:t> key</a:t>
            </a:r>
            <a:r>
              <a:rPr lang="en-US" sz="2200" dirty="0"/>
              <a:t>, assuming the key already exists</a:t>
            </a: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95D7C3-8FAC-4F5E-A536-DC7A9D1753FB}"/>
              </a:ext>
            </a:extLst>
          </p:cNvPr>
          <p:cNvSpPr/>
          <p:nvPr/>
        </p:nvSpPr>
        <p:spPr>
          <a:xfrm>
            <a:off x="4008" y="2635417"/>
            <a:ext cx="12192000" cy="79358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5DDAED-120D-4968-8859-5F93073A2910}"/>
              </a:ext>
            </a:extLst>
          </p:cNvPr>
          <p:cNvSpPr txBox="1"/>
          <p:nvPr/>
        </p:nvSpPr>
        <p:spPr>
          <a:xfrm>
            <a:off x="995220" y="2709042"/>
            <a:ext cx="3973826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products['IR seed'] = 110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663EA-774C-4365-BE48-C0B4CC0A81D2}"/>
              </a:ext>
            </a:extLst>
          </p:cNvPr>
          <p:cNvSpPr/>
          <p:nvPr/>
        </p:nvSpPr>
        <p:spPr>
          <a:xfrm>
            <a:off x="-1603" y="4364899"/>
            <a:ext cx="12192000" cy="79358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F2CDA4-CA47-49FA-BF11-72D5833A9D07}"/>
              </a:ext>
            </a:extLst>
          </p:cNvPr>
          <p:cNvSpPr txBox="1"/>
          <p:nvPr/>
        </p:nvSpPr>
        <p:spPr>
          <a:xfrm>
            <a:off x="989609" y="4438524"/>
            <a:ext cx="3973826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products['Conv'] = 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D0FCE-1180-4E18-AFBB-3D3E477FD392}"/>
              </a:ext>
            </a:extLst>
          </p:cNvPr>
          <p:cNvSpPr/>
          <p:nvPr/>
        </p:nvSpPr>
        <p:spPr>
          <a:xfrm>
            <a:off x="4809" y="5939259"/>
            <a:ext cx="12192000" cy="79358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8F26DE-0A2B-40D9-8902-67342758A44A}"/>
              </a:ext>
            </a:extLst>
          </p:cNvPr>
          <p:cNvSpPr txBox="1"/>
          <p:nvPr/>
        </p:nvSpPr>
        <p:spPr>
          <a:xfrm>
            <a:off x="996021" y="6012884"/>
            <a:ext cx="3973826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del products['GM seed'] </a:t>
            </a:r>
          </a:p>
        </p:txBody>
      </p:sp>
    </p:spTree>
    <p:extLst>
      <p:ext uri="{BB962C8B-B14F-4D97-AF65-F5344CB8AC3E}">
        <p14:creationId xmlns:p14="http://schemas.microsoft.com/office/powerpoint/2010/main" val="26250013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Dictionary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>
            <a:off x="7433113" y="5245768"/>
            <a:ext cx="15119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460BB-8DA4-442F-94D8-6DC8A283352B}"/>
              </a:ext>
            </a:extLst>
          </p:cNvPr>
          <p:cNvSpPr txBox="1"/>
          <p:nvPr/>
        </p:nvSpPr>
        <p:spPr>
          <a:xfrm>
            <a:off x="9226312" y="4722928"/>
            <a:ext cx="1171769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134.9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9226312" y="5094082"/>
            <a:ext cx="1179443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442.2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6D5D91-17CC-40C9-A4CC-802A2DB00B57}"/>
              </a:ext>
            </a:extLst>
          </p:cNvPr>
          <p:cNvCxnSpPr>
            <a:cxnSpLocks/>
          </p:cNvCxnSpPr>
          <p:nvPr/>
        </p:nvCxnSpPr>
        <p:spPr>
          <a:xfrm flipV="1">
            <a:off x="7444355" y="4907594"/>
            <a:ext cx="1500730" cy="338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{</a:t>
            </a:r>
          </a:p>
          <a:p>
            <a:r>
              <a:rPr lang="en-US" dirty="0"/>
              <a:t>      'boeing737' : 134.9, </a:t>
            </a:r>
          </a:p>
          <a:p>
            <a:r>
              <a:rPr lang="en-US" dirty="0"/>
              <a:t>      'boeing777' : 442.2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4F3A5-2E67-4D1D-A561-8E9D01A44305}"/>
              </a:ext>
            </a:extLst>
          </p:cNvPr>
          <p:cNvSpPr txBox="1"/>
          <p:nvPr/>
        </p:nvSpPr>
        <p:spPr>
          <a:xfrm>
            <a:off x="10335769" y="4764000"/>
            <a:ext cx="117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'boeing737'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1F3EBA-AAE4-45D7-97B4-D91380AE530C}"/>
              </a:ext>
            </a:extLst>
          </p:cNvPr>
          <p:cNvSpPr txBox="1"/>
          <p:nvPr/>
        </p:nvSpPr>
        <p:spPr>
          <a:xfrm>
            <a:off x="10371865" y="5126165"/>
            <a:ext cx="108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'boeing777'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054BC-0D99-4EB2-B2D6-DD6D965F05BB}"/>
              </a:ext>
            </a:extLst>
          </p:cNvPr>
          <p:cNvSpPr txBox="1"/>
          <p:nvPr/>
        </p:nvSpPr>
        <p:spPr>
          <a:xfrm>
            <a:off x="11453153" y="488711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73B3A-B4E9-4661-ACF9-73EE1CCF33BB}"/>
              </a:ext>
            </a:extLst>
          </p:cNvPr>
          <p:cNvSpPr txBox="1"/>
          <p:nvPr/>
        </p:nvSpPr>
        <p:spPr>
          <a:xfrm>
            <a:off x="11397752" y="3236435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5BC532-D41B-40BA-BE98-71F069D0E4CD}"/>
              </a:ext>
            </a:extLst>
          </p:cNvPr>
          <p:cNvCxnSpPr/>
          <p:nvPr/>
        </p:nvCxnSpPr>
        <p:spPr>
          <a:xfrm>
            <a:off x="8517555" y="4397496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502C1A-11EC-4BBE-AF74-E5FBB8E4A847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F1D95-04F7-4C9F-A7F3-B2F59BAD2134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4558248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Write code to compute the sum of the price of </a:t>
            </a:r>
            <a:r>
              <a:rPr lang="en-US" sz="2400" b="1" dirty="0" err="1"/>
              <a:t>boeing</a:t>
            </a:r>
            <a:r>
              <a:rPr lang="en-US" sz="2400" b="1" dirty="0"/>
              <a:t> 737 and </a:t>
            </a:r>
            <a:r>
              <a:rPr lang="en-US" sz="2400" b="1" dirty="0" err="1"/>
              <a:t>boeing</a:t>
            </a:r>
            <a:r>
              <a:rPr lang="en-US" sz="2400" b="1" dirty="0"/>
              <a:t> 777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56954-C48B-4980-92FC-216EE44C8683}"/>
              </a:ext>
            </a:extLst>
          </p:cNvPr>
          <p:cNvSpPr txBox="1"/>
          <p:nvPr/>
        </p:nvSpPr>
        <p:spPr>
          <a:xfrm>
            <a:off x="828720" y="2603959"/>
            <a:ext cx="5249524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{</a:t>
            </a:r>
          </a:p>
          <a:p>
            <a:r>
              <a:rPr lang="en-US" dirty="0"/>
              <a:t>      'boeing737' : 134.9, </a:t>
            </a:r>
          </a:p>
          <a:p>
            <a:r>
              <a:rPr lang="en-US" dirty="0"/>
              <a:t>      'boeing777' : 442.2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314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EDCD48C4-7844-4A0D-9BF7-2371A1BF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84D59-7622-4603-8E95-65A02946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6" y="1816768"/>
            <a:ext cx="11491763" cy="37057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73D056-F3C6-47E9-ACD8-258A9B30E640}"/>
              </a:ext>
            </a:extLst>
          </p:cNvPr>
          <p:cNvSpPr/>
          <p:nvPr/>
        </p:nvSpPr>
        <p:spPr>
          <a:xfrm>
            <a:off x="377027" y="3947712"/>
            <a:ext cx="11531025" cy="147853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5FC68E-C8EC-4AF9-B3FC-9F9FD6214CA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v. spoken languages</a:t>
            </a:r>
          </a:p>
        </p:txBody>
      </p:sp>
    </p:spTree>
    <p:extLst>
      <p:ext uri="{BB962C8B-B14F-4D97-AF65-F5344CB8AC3E}">
        <p14:creationId xmlns:p14="http://schemas.microsoft.com/office/powerpoint/2010/main" val="8593384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62EEA2F4-C1A0-40FB-95EA-C76145CA81F6}"/>
              </a:ext>
            </a:extLst>
          </p:cNvPr>
          <p:cNvSpPr/>
          <p:nvPr/>
        </p:nvSpPr>
        <p:spPr>
          <a:xfrm>
            <a:off x="3519165" y="2833666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5DF1240A-8A7F-434B-9091-3B7574C43AF0}"/>
              </a:ext>
            </a:extLst>
          </p:cNvPr>
          <p:cNvSpPr/>
          <p:nvPr/>
        </p:nvSpPr>
        <p:spPr>
          <a:xfrm>
            <a:off x="4734349" y="2825157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CC4F547D-8274-46C0-BEB1-05F90B06F4E5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8E5BF9E8-2C80-423D-93CB-164B8141C757}"/>
              </a:ext>
            </a:extLst>
          </p:cNvPr>
          <p:cNvSpPr/>
          <p:nvPr/>
        </p:nvSpPr>
        <p:spPr>
          <a:xfrm>
            <a:off x="1010521" y="2832156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B420BBF4-B2B0-4FEC-8CB0-1BD65DD409C5}"/>
              </a:ext>
            </a:extLst>
          </p:cNvPr>
          <p:cNvSpPr/>
          <p:nvPr/>
        </p:nvSpPr>
        <p:spPr>
          <a:xfrm>
            <a:off x="5951441" y="2826521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C60DF4FF-3547-4038-8253-1EEB080627D6}"/>
              </a:ext>
            </a:extLst>
          </p:cNvPr>
          <p:cNvSpPr/>
          <p:nvPr/>
        </p:nvSpPr>
        <p:spPr>
          <a:xfrm rot="16200000">
            <a:off x="9284212" y="3130541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F68DF-4ECE-41A8-AF19-AB5F14D56ED1}"/>
              </a:ext>
            </a:extLst>
          </p:cNvPr>
          <p:cNvSpPr txBox="1"/>
          <p:nvPr/>
        </p:nvSpPr>
        <p:spPr>
          <a:xfrm>
            <a:off x="8595202" y="4005408"/>
            <a:ext cx="1742436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mapping data type</a:t>
            </a: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EAC44365-50B4-44A8-988C-1BC1444F16D8}"/>
              </a:ext>
            </a:extLst>
          </p:cNvPr>
          <p:cNvSpPr/>
          <p:nvPr/>
        </p:nvSpPr>
        <p:spPr>
          <a:xfrm>
            <a:off x="8448199" y="2852842"/>
            <a:ext cx="1990825" cy="600165"/>
          </a:xfrm>
          <a:prstGeom prst="mathMultiply">
            <a:avLst/>
          </a:prstGeom>
          <a:solidFill>
            <a:schemeClr val="accent1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B622B094-2354-465D-8A88-AF2F9CA250D3}"/>
              </a:ext>
            </a:extLst>
          </p:cNvPr>
          <p:cNvSpPr/>
          <p:nvPr/>
        </p:nvSpPr>
        <p:spPr>
          <a:xfrm rot="5400000">
            <a:off x="10357319" y="1745948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CA5DF4-88E0-4B0A-85BD-C6941075DC22}"/>
              </a:ext>
            </a:extLst>
          </p:cNvPr>
          <p:cNvSpPr txBox="1"/>
          <p:nvPr/>
        </p:nvSpPr>
        <p:spPr>
          <a:xfrm>
            <a:off x="9661143" y="1599749"/>
            <a:ext cx="1742436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set data type</a:t>
            </a:r>
          </a:p>
        </p:txBody>
      </p:sp>
    </p:spTree>
    <p:extLst>
      <p:ext uri="{BB962C8B-B14F-4D97-AF65-F5344CB8AC3E}">
        <p14:creationId xmlns:p14="http://schemas.microsoft.com/office/powerpoint/2010/main" val="38561917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set is a container of </a:t>
            </a:r>
            <a:r>
              <a:rPr lang="en-US" sz="2200" b="1" dirty="0"/>
              <a:t>unordered </a:t>
            </a:r>
            <a:r>
              <a:rPr lang="en-US" sz="2200" dirty="0"/>
              <a:t>(no indexing!) and </a:t>
            </a:r>
            <a:r>
              <a:rPr lang="en-US" sz="2200" b="1" dirty="0"/>
              <a:t>unique</a:t>
            </a:r>
            <a:r>
              <a:rPr lang="en-US" sz="2200" dirty="0"/>
              <a:t> elements</a:t>
            </a:r>
          </a:p>
          <a:p>
            <a:r>
              <a:rPr lang="en-US" sz="2200" dirty="0"/>
              <a:t>Initialization can be done in two ways:</a:t>
            </a:r>
          </a:p>
          <a:p>
            <a:pPr lvl="1"/>
            <a:r>
              <a:rPr lang="en-US" sz="1800" dirty="0"/>
              <a:t>Using the built-in set() function, which accepts only sequence-type objects (string, list, tuple)</a:t>
            </a:r>
          </a:p>
          <a:p>
            <a:pPr lvl="1"/>
            <a:r>
              <a:rPr lang="en-US" sz="1800" dirty="0"/>
              <a:t>Using the set literal with curly brackets </a:t>
            </a:r>
            <a:r>
              <a:rPr lang="en-US" sz="1800" b="1" dirty="0"/>
              <a:t>{}</a:t>
            </a:r>
            <a:r>
              <a:rPr lang="en-US" sz="1800" dirty="0"/>
              <a:t>; elements are separated by a comma (</a:t>
            </a:r>
            <a:r>
              <a:rPr lang="en-US" sz="1800" b="1" dirty="0"/>
              <a:t>,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Unique </a:t>
            </a:r>
            <a:r>
              <a:rPr lang="en-US" sz="2200" dirty="0"/>
              <a:t>elements: duplicate values are removed when passed into the set</a:t>
            </a:r>
          </a:p>
          <a:p>
            <a:r>
              <a:rPr lang="en-US" sz="2200" dirty="0"/>
              <a:t>Sets are </a:t>
            </a:r>
            <a:r>
              <a:rPr lang="en-US" sz="2200" b="1" dirty="0"/>
              <a:t>mutable objects</a:t>
            </a:r>
            <a:r>
              <a:rPr lang="en-US" sz="2200" dirty="0"/>
              <a:t>, meaning that one can add or remove elements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Example using the set() function: </a:t>
            </a:r>
            <a:r>
              <a:rPr lang="en-US" sz="2200" dirty="0" err="1"/>
              <a:t>my_set</a:t>
            </a:r>
            <a:r>
              <a:rPr lang="en-US" sz="2200" dirty="0"/>
              <a:t> = set(['a', 'b', 'c'])</a:t>
            </a:r>
          </a:p>
          <a:p>
            <a:r>
              <a:rPr lang="en-US" sz="2200" dirty="0"/>
              <a:t>Example using the set literal: </a:t>
            </a:r>
            <a:r>
              <a:rPr lang="en-US" sz="2200" dirty="0" err="1"/>
              <a:t>my_set</a:t>
            </a:r>
            <a:r>
              <a:rPr lang="en-US" sz="2200" dirty="0"/>
              <a:t> = {'a', 'b', 'c'}</a:t>
            </a:r>
          </a:p>
          <a:p>
            <a:r>
              <a:rPr lang="en-US" sz="2200" dirty="0"/>
              <a:t>Example of an empty set: </a:t>
            </a:r>
            <a:r>
              <a:rPr lang="en-US" sz="2200" dirty="0" err="1"/>
              <a:t>my_set</a:t>
            </a:r>
            <a:r>
              <a:rPr lang="en-US" sz="2200" dirty="0"/>
              <a:t> = set( )  -&gt; note: an empty set can be only created with set() </a:t>
            </a:r>
          </a:p>
          <a:p>
            <a:r>
              <a:rPr lang="en-US" sz="2200" dirty="0"/>
              <a:t>If you type </a:t>
            </a:r>
            <a:r>
              <a:rPr lang="en-US" sz="2200" dirty="0" err="1"/>
              <a:t>my_set</a:t>
            </a:r>
            <a:r>
              <a:rPr lang="en-US" sz="2200" dirty="0"/>
              <a:t> = { }, then an empty dictionary will be created!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650886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BCC0F-E26C-44AC-B403-4E9B00DC490D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More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B6126E-EB24-4B2F-98B4-785C7C56B7D3}"/>
              </a:ext>
            </a:extLst>
          </p:cNvPr>
          <p:cNvSpPr/>
          <p:nvPr/>
        </p:nvSpPr>
        <p:spPr>
          <a:xfrm>
            <a:off x="0" y="2394786"/>
            <a:ext cx="12192000" cy="205689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CB024-1ED1-4B49-8EBE-98732BCF08EF}"/>
              </a:ext>
            </a:extLst>
          </p:cNvPr>
          <p:cNvSpPr txBox="1"/>
          <p:nvPr/>
        </p:nvSpPr>
        <p:spPr>
          <a:xfrm>
            <a:off x="991212" y="2468411"/>
            <a:ext cx="3973826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my_set</a:t>
            </a:r>
            <a:r>
              <a:rPr lang="en-US" dirty="0"/>
              <a:t> = set(['a', 'b', 'c', 'd', 'c', 'a'])</a:t>
            </a:r>
          </a:p>
          <a:p>
            <a:r>
              <a:rPr lang="en-US" dirty="0"/>
              <a:t>print(</a:t>
            </a:r>
            <a:r>
              <a:rPr lang="en-US" dirty="0" err="1"/>
              <a:t>my_set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AF759-61D5-4D31-AAF4-8ED7D649C230}"/>
              </a:ext>
            </a:extLst>
          </p:cNvPr>
          <p:cNvSpPr txBox="1"/>
          <p:nvPr/>
        </p:nvSpPr>
        <p:spPr>
          <a:xfrm>
            <a:off x="5654850" y="2468411"/>
            <a:ext cx="3973826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{'c', 'a', 'b'}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979A1-589B-4C37-B079-14BA0AC8B758}"/>
              </a:ext>
            </a:extLst>
          </p:cNvPr>
          <p:cNvSpPr txBox="1"/>
          <p:nvPr/>
        </p:nvSpPr>
        <p:spPr>
          <a:xfrm>
            <a:off x="8159364" y="3115627"/>
            <a:ext cx="315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specific ordering. Run the code again and you might see a different ordering</a:t>
            </a:r>
          </a:p>
          <a:p>
            <a:endParaRPr lang="en-US" dirty="0"/>
          </a:p>
          <a:p>
            <a:r>
              <a:rPr lang="en-US" dirty="0"/>
              <a:t>Notice that the set output is always enclosed by </a:t>
            </a:r>
          </a:p>
          <a:p>
            <a:r>
              <a:rPr lang="en-US" dirty="0"/>
              <a:t>curly brackets!</a:t>
            </a:r>
          </a:p>
          <a:p>
            <a:endParaRPr lang="en-US" dirty="0"/>
          </a:p>
          <a:p>
            <a:r>
              <a:rPr lang="en-US" b="1" dirty="0"/>
              <a:t>Reason: </a:t>
            </a:r>
            <a:r>
              <a:rPr lang="en-US" dirty="0"/>
              <a:t>sets can be nested (more on this later)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1E8CD-98EE-491D-AEE6-139338D4D628}"/>
              </a:ext>
            </a:extLst>
          </p:cNvPr>
          <p:cNvCxnSpPr>
            <a:cxnSpLocks/>
          </p:cNvCxnSpPr>
          <p:nvPr/>
        </p:nvCxnSpPr>
        <p:spPr>
          <a:xfrm>
            <a:off x="6499002" y="3245315"/>
            <a:ext cx="149386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683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adding or removing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set data type is a </a:t>
            </a:r>
            <a:r>
              <a:rPr lang="en-US" sz="2200" b="1" dirty="0"/>
              <a:t>mutable object</a:t>
            </a:r>
            <a:r>
              <a:rPr lang="en-US" sz="2200" dirty="0"/>
              <a:t>!</a:t>
            </a:r>
          </a:p>
          <a:p>
            <a:r>
              <a:rPr lang="en-US" sz="2200" dirty="0"/>
              <a:t>We can add or remove elements of a set using methods included in the set() function:</a:t>
            </a:r>
          </a:p>
          <a:p>
            <a:pPr lvl="1"/>
            <a:r>
              <a:rPr lang="en-US" sz="1800" dirty="0" err="1"/>
              <a:t>set.add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– add element x to </a:t>
            </a:r>
            <a:r>
              <a:rPr lang="en-US" sz="1800" i="1" dirty="0"/>
              <a:t>set</a:t>
            </a:r>
          </a:p>
          <a:p>
            <a:pPr lvl="1"/>
            <a:r>
              <a:rPr lang="en-US" sz="1800" dirty="0" err="1"/>
              <a:t>set.remove</a:t>
            </a:r>
            <a:r>
              <a:rPr lang="en-US" sz="1800" dirty="0"/>
              <a:t>(</a:t>
            </a:r>
            <a:r>
              <a:rPr lang="en-US" sz="1800" i="1" dirty="0"/>
              <a:t>x</a:t>
            </a:r>
            <a:r>
              <a:rPr lang="en-US" sz="1800" dirty="0"/>
              <a:t>) -  remove element x from </a:t>
            </a:r>
            <a:r>
              <a:rPr lang="en-US" sz="1800" i="1" dirty="0"/>
              <a:t>set</a:t>
            </a:r>
            <a:r>
              <a:rPr lang="en-US" sz="1800" dirty="0"/>
              <a:t>; raises </a:t>
            </a:r>
            <a:r>
              <a:rPr lang="en-US" sz="1800" dirty="0" err="1"/>
              <a:t>KeyError</a:t>
            </a:r>
            <a:r>
              <a:rPr lang="en-US" sz="1800" dirty="0"/>
              <a:t> if not present</a:t>
            </a:r>
          </a:p>
          <a:p>
            <a:pPr lvl="1"/>
            <a:r>
              <a:rPr lang="en-US" sz="1800" dirty="0" err="1"/>
              <a:t>set.pop</a:t>
            </a:r>
            <a:r>
              <a:rPr lang="en-US" sz="1800" dirty="0"/>
              <a:t>() – remove and return an arbitrary element from </a:t>
            </a:r>
            <a:r>
              <a:rPr lang="en-US" sz="1800" i="1" dirty="0"/>
              <a:t>set</a:t>
            </a:r>
            <a:r>
              <a:rPr lang="en-US" sz="1800" dirty="0"/>
              <a:t>; raises </a:t>
            </a:r>
            <a:r>
              <a:rPr lang="en-US" sz="1800" dirty="0" err="1"/>
              <a:t>KeyError</a:t>
            </a:r>
            <a:r>
              <a:rPr lang="en-US" sz="1800" dirty="0"/>
              <a:t> if set is empty</a:t>
            </a:r>
          </a:p>
          <a:p>
            <a:pPr lvl="1"/>
            <a:r>
              <a:rPr lang="en-US" sz="1800" dirty="0" err="1"/>
              <a:t>set.clear</a:t>
            </a:r>
            <a:r>
              <a:rPr lang="en-US" sz="1800" dirty="0"/>
              <a:t>() – remove all elements from </a:t>
            </a:r>
            <a:r>
              <a:rPr lang="en-US" sz="1800" i="1" dirty="0"/>
              <a:t>set</a:t>
            </a:r>
            <a:r>
              <a:rPr lang="en-US" sz="1800" dirty="0"/>
              <a:t>; the resulting set is an empty set (of length 0)</a:t>
            </a:r>
          </a:p>
          <a:p>
            <a:pPr lvl="1"/>
            <a:r>
              <a:rPr lang="en-US" sz="1800" dirty="0" err="1"/>
              <a:t>set.update</a:t>
            </a:r>
            <a:r>
              <a:rPr lang="en-US" sz="1800" dirty="0"/>
              <a:t>(</a:t>
            </a:r>
            <a:r>
              <a:rPr lang="en-US" sz="1800" i="1" dirty="0" err="1"/>
              <a:t>set</a:t>
            </a:r>
            <a:r>
              <a:rPr lang="en-US" sz="1800" dirty="0" err="1"/>
              <a:t>_</a:t>
            </a:r>
            <a:r>
              <a:rPr lang="en-US" sz="1800" i="1" dirty="0" err="1"/>
              <a:t>a</a:t>
            </a:r>
            <a:r>
              <a:rPr lang="en-US" sz="1800" dirty="0"/>
              <a:t>) – returns </a:t>
            </a:r>
            <a:r>
              <a:rPr lang="en-US" sz="1800" i="1" dirty="0"/>
              <a:t>set</a:t>
            </a:r>
            <a:r>
              <a:rPr lang="en-US" sz="1800" dirty="0"/>
              <a:t> with elements added from </a:t>
            </a:r>
            <a:r>
              <a:rPr lang="en-US" sz="1800" i="1" dirty="0" err="1"/>
              <a:t>set</a:t>
            </a:r>
            <a:r>
              <a:rPr lang="en-US" sz="1800" dirty="0" err="1"/>
              <a:t>_</a:t>
            </a:r>
            <a:r>
              <a:rPr lang="en-US" sz="1800" i="1" dirty="0" err="1"/>
              <a:t>a</a:t>
            </a:r>
            <a:endParaRPr lang="en-US" sz="1800" i="1" dirty="0"/>
          </a:p>
          <a:p>
            <a:endParaRPr lang="en-US" sz="2200" dirty="0"/>
          </a:p>
          <a:p>
            <a:r>
              <a:rPr lang="en-US" sz="2200" dirty="0"/>
              <a:t>Check here for more set related objects here: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https://docs.python.org/3/library/stdtypes.html#set-types-set-frozenset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993536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adding or removing elements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5A278-8E9F-4887-B8A2-60CA56E71A7A}"/>
              </a:ext>
            </a:extLst>
          </p:cNvPr>
          <p:cNvSpPr/>
          <p:nvPr/>
        </p:nvSpPr>
        <p:spPr>
          <a:xfrm>
            <a:off x="-9968" y="2889047"/>
            <a:ext cx="12192000" cy="230859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set data type is a </a:t>
            </a:r>
            <a:r>
              <a:rPr lang="en-US" sz="2200" b="1" dirty="0"/>
              <a:t>mutable object</a:t>
            </a:r>
            <a:r>
              <a:rPr lang="en-US" sz="2200" dirty="0"/>
              <a:t>!</a:t>
            </a:r>
          </a:p>
          <a:p>
            <a:r>
              <a:rPr lang="en-US" sz="2200" dirty="0"/>
              <a:t>We can add or remove elements of a set using methods included in the set() function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503445-626B-477D-B973-BECA3BF8B0E3}"/>
              </a:ext>
            </a:extLst>
          </p:cNvPr>
          <p:cNvSpPr txBox="1"/>
          <p:nvPr/>
        </p:nvSpPr>
        <p:spPr>
          <a:xfrm>
            <a:off x="967148" y="3009827"/>
            <a:ext cx="4603474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Tiguan', 'VW Passat'])</a:t>
            </a:r>
          </a:p>
          <a:p>
            <a:r>
              <a:rPr lang="en-US" dirty="0" err="1"/>
              <a:t>cars.add</a:t>
            </a:r>
            <a:r>
              <a:rPr lang="en-US" dirty="0"/>
              <a:t>('VW Tuareg')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r>
              <a:rPr lang="en-US" dirty="0"/>
              <a:t>print(transportation)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8CC5E-8B66-45EA-9C1C-7D869314994E}"/>
              </a:ext>
            </a:extLst>
          </p:cNvPr>
          <p:cNvSpPr txBox="1"/>
          <p:nvPr/>
        </p:nvSpPr>
        <p:spPr>
          <a:xfrm>
            <a:off x="6096000" y="3019780"/>
            <a:ext cx="5225716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{'</a:t>
            </a:r>
            <a:r>
              <a:rPr lang="en-US" dirty="0" err="1"/>
              <a:t>boeing</a:t>
            </a:r>
            <a:r>
              <a:rPr lang="en-US" dirty="0"/>
              <a:t> 737', 'VW Passat', 'VW Tiguan', '</a:t>
            </a:r>
            <a:r>
              <a:rPr lang="en-US" dirty="0" err="1"/>
              <a:t>boeing</a:t>
            </a:r>
            <a:r>
              <a:rPr lang="en-US" dirty="0"/>
              <a:t> 777', 'VW Tuareg'}</a:t>
            </a:r>
          </a:p>
        </p:txBody>
      </p:sp>
    </p:spTree>
    <p:extLst>
      <p:ext uri="{BB962C8B-B14F-4D97-AF65-F5344CB8AC3E}">
        <p14:creationId xmlns:p14="http://schemas.microsoft.com/office/powerpoint/2010/main" val="20538486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names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8620230" y="5094082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258532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5BC532-D41B-40BA-BE98-71F069D0E4CD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9D2CFD-778A-4534-BCC9-8EDC4DC275C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EEAD44-F91F-459A-AE4B-CF20F478E7FE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3A76FA-B16F-473B-B2DB-F492429BB82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50AD46-53E8-4549-8C0B-3EF10CD86358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9A7CB-CD29-4A0F-B662-753E18F9D353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5886550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 names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6BD93-5E10-4CCE-B485-262E68F55466}"/>
              </a:ext>
            </a:extLst>
          </p:cNvPr>
          <p:cNvSpPr txBox="1"/>
          <p:nvPr/>
        </p:nvSpPr>
        <p:spPr>
          <a:xfrm>
            <a:off x="8620230" y="5094082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5054BC-0D99-4EB2-B2D6-DD6D965F05BB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173B3A-B4E9-4661-ACF9-73EE1CCF33BB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5BC532-D41B-40BA-BE98-71F069D0E4CD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B4AF7F-C6DC-437C-9685-4F316A855EE0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8D015-35F5-496E-85BE-932AB0BEBA25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'VW Tiguan'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19040B-D338-4C57-B552-A9EE6C4B006E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5E2293-14D9-4384-BDAC-E5033F414CFB}"/>
              </a:ext>
            </a:extLst>
          </p:cNvPr>
          <p:cNvCxnSpPr>
            <a:cxnSpLocks/>
          </p:cNvCxnSpPr>
          <p:nvPr/>
        </p:nvCxnSpPr>
        <p:spPr>
          <a:xfrm>
            <a:off x="7318412" y="4259147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ABC422-F4E9-4C2A-AB81-C51F56900A7E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CFAEB-08CA-4367-A32D-5AA4AD844374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6431167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0D1C70-35FD-4332-953C-6FF4B443FC86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1E25C-3044-4306-A082-DE5C33D84421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27E49A-E2B0-48B8-BCCE-D32C4A6436E6}"/>
              </a:ext>
            </a:extLst>
          </p:cNvPr>
          <p:cNvSpPr txBox="1"/>
          <p:nvPr/>
        </p:nvSpPr>
        <p:spPr>
          <a:xfrm>
            <a:off x="8620230" y="5094082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67805-5C86-435C-8412-CB619391C94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7674B-5EDC-4016-9822-60EA544A3443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956A13-D9FF-4192-9D08-96305F85479F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A2BD3F-CAEE-47C0-A0D9-F29FF1285F14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0F072B-1C05-414A-82B7-E7CAECA1BAD2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'VW Tiguan'   'VW Passat'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64F261-2F18-4FA2-AB53-EB32CAC55991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AB70B2-D33D-4740-97C6-4A04EFAA0D03}"/>
              </a:ext>
            </a:extLst>
          </p:cNvPr>
          <p:cNvCxnSpPr>
            <a:cxnSpLocks/>
          </p:cNvCxnSpPr>
          <p:nvPr/>
        </p:nvCxnSpPr>
        <p:spPr>
          <a:xfrm>
            <a:off x="7318412" y="4259147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66121B-D102-4E21-9BA3-07901C92D49B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A6D5B-F38E-45B2-B5F3-7768FF918EE9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8991677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01F97-2E30-452D-87B7-0A98152EC2BC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  <a:p>
            <a:r>
              <a:rPr lang="en-US" dirty="0"/>
              <a:t>'VW Tiguan'   'VW Passat'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718A6C-D468-47D6-A25E-069601189D74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'VW Tiguan'   'VW Passat'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EC4C4-2368-441F-888E-A997B5230CFE}"/>
              </a:ext>
            </a:extLst>
          </p:cNvPr>
          <p:cNvCxnSpPr>
            <a:cxnSpLocks/>
          </p:cNvCxnSpPr>
          <p:nvPr/>
        </p:nvCxnSpPr>
        <p:spPr>
          <a:xfrm>
            <a:off x="7318412" y="4259147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428120-4FF9-4549-98D4-6733F8AFF867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44797-E2AC-4A69-8577-BD4D88DAFD7E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5536758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01F97-2E30-452D-87B7-0A98152EC2BC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  <a:p>
            <a:r>
              <a:rPr lang="en-US" dirty="0"/>
              <a:t>'VW Tiguan'   'VW Passat'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096000" y="3290261"/>
            <a:ext cx="15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718A6C-D468-47D6-A25E-069601189D74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'VW Tiguan'   'VW Passat'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DEC4C4-2368-441F-888E-A997B5230CFE}"/>
              </a:ext>
            </a:extLst>
          </p:cNvPr>
          <p:cNvCxnSpPr>
            <a:cxnSpLocks/>
          </p:cNvCxnSpPr>
          <p:nvPr/>
        </p:nvCxnSpPr>
        <p:spPr>
          <a:xfrm>
            <a:off x="7318412" y="4259147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D05BCE-87A5-472B-BB9C-6766CF61C9E5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0DA8BD-6000-4E6D-B727-DE5205B26BDF}"/>
              </a:ext>
            </a:extLst>
          </p:cNvPr>
          <p:cNvCxnSpPr>
            <a:cxnSpLocks/>
          </p:cNvCxnSpPr>
          <p:nvPr/>
        </p:nvCxnSpPr>
        <p:spPr>
          <a:xfrm>
            <a:off x="7687369" y="3436989"/>
            <a:ext cx="824572" cy="17245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1E45B12-73AF-4E00-BFE7-D13068A7EC5E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77ECEB-BEF6-43F9-A797-229083E96BB6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3880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2CD0496-EC3B-4E56-9077-9FEEDDCD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C0BC1C-77DA-46D1-8793-161EEB94B02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How many programming languages?</a:t>
            </a:r>
          </a:p>
        </p:txBody>
      </p:sp>
    </p:spTree>
    <p:extLst>
      <p:ext uri="{BB962C8B-B14F-4D97-AF65-F5344CB8AC3E}">
        <p14:creationId xmlns:p14="http://schemas.microsoft.com/office/powerpoint/2010/main" val="201933558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r>
              <a:rPr lang="en-US" dirty="0" err="1"/>
              <a:t>cars.clear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01F97-2E30-452D-87B7-0A98152EC2BC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  <a:p>
            <a:r>
              <a:rPr lang="en-US" dirty="0"/>
              <a:t>'VW Tiguan'   'VW Passat'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096000" y="3290261"/>
            <a:ext cx="15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D05BCE-87A5-472B-BB9C-6766CF61C9E5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0DA8BD-6000-4E6D-B727-DE5205B26BDF}"/>
              </a:ext>
            </a:extLst>
          </p:cNvPr>
          <p:cNvCxnSpPr>
            <a:cxnSpLocks/>
          </p:cNvCxnSpPr>
          <p:nvPr/>
        </p:nvCxnSpPr>
        <p:spPr>
          <a:xfrm>
            <a:off x="7687369" y="3436989"/>
            <a:ext cx="824572" cy="17245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1D2D0E-9260-48E2-B436-4F9F9489B077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EEFB8-60B8-4560-B279-E02E0B17111D}"/>
              </a:ext>
            </a:extLst>
          </p:cNvPr>
          <p:cNvSpPr txBox="1"/>
          <p:nvPr/>
        </p:nvSpPr>
        <p:spPr>
          <a:xfrm>
            <a:off x="5679525" y="5883441"/>
            <a:ext cx="317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cars is now an empty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62780-4426-4DBF-92AB-B28A4FB1FA64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F54F71-452D-447F-A834-01959044219F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3639360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r>
              <a:rPr lang="en-US" dirty="0" err="1"/>
              <a:t>cars.clear</a:t>
            </a:r>
            <a:r>
              <a:rPr lang="en-US" dirty="0"/>
              <a:t>()</a:t>
            </a:r>
          </a:p>
          <a:p>
            <a:r>
              <a:rPr lang="en-US" dirty="0" err="1"/>
              <a:t>airplanes.clear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096000" y="3290261"/>
            <a:ext cx="15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D05BCE-87A5-472B-BB9C-6766CF61C9E5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D2D0E-9260-48E2-B436-4F9F9489B077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EEFB8-60B8-4560-B279-E02E0B17111D}"/>
              </a:ext>
            </a:extLst>
          </p:cNvPr>
          <p:cNvSpPr txBox="1"/>
          <p:nvPr/>
        </p:nvSpPr>
        <p:spPr>
          <a:xfrm>
            <a:off x="5679525" y="5883441"/>
            <a:ext cx="607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cars, transportation, airplanes are now empty sets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9CA4D4-78DA-4CB7-BD30-9437382F56C9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D34AC-F03D-4DA9-8F35-099389C1BF64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11793269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r>
              <a:rPr lang="en-US" dirty="0" err="1"/>
              <a:t>cars.clear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01F97-2E30-452D-87B7-0A98152EC2BC}"/>
              </a:ext>
            </a:extLst>
          </p:cNvPr>
          <p:cNvCxnSpPr>
            <a:cxnSpLocks/>
          </p:cNvCxnSpPr>
          <p:nvPr/>
        </p:nvCxnSpPr>
        <p:spPr>
          <a:xfrm>
            <a:off x="7372953" y="5257800"/>
            <a:ext cx="11935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dirty="0" err="1"/>
              <a:t>boeing</a:t>
            </a:r>
            <a:r>
              <a:rPr lang="en-US" dirty="0"/>
              <a:t> 737'   '</a:t>
            </a:r>
            <a:r>
              <a:rPr lang="en-US" dirty="0" err="1"/>
              <a:t>boeing</a:t>
            </a:r>
            <a:r>
              <a:rPr lang="en-US" dirty="0"/>
              <a:t> 777'</a:t>
            </a:r>
          </a:p>
          <a:p>
            <a:r>
              <a:rPr lang="en-US" dirty="0"/>
              <a:t>'VW Tiguan'   'VW Passat'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096000" y="3290261"/>
            <a:ext cx="15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D05BCE-87A5-472B-BB9C-6766CF61C9E5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0DA8BD-6000-4E6D-B727-DE5205B26BDF}"/>
              </a:ext>
            </a:extLst>
          </p:cNvPr>
          <p:cNvCxnSpPr>
            <a:cxnSpLocks/>
          </p:cNvCxnSpPr>
          <p:nvPr/>
        </p:nvCxnSpPr>
        <p:spPr>
          <a:xfrm>
            <a:off x="7687369" y="3436989"/>
            <a:ext cx="824572" cy="17245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1D2D0E-9260-48E2-B436-4F9F9489B077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EEFB8-60B8-4560-B279-E02E0B17111D}"/>
              </a:ext>
            </a:extLst>
          </p:cNvPr>
          <p:cNvSpPr txBox="1"/>
          <p:nvPr/>
        </p:nvSpPr>
        <p:spPr>
          <a:xfrm>
            <a:off x="5679525" y="5883441"/>
            <a:ext cx="317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cars is now an empty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F78287-DABD-4150-B16A-754647DE9FBE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2335F-2FE4-4268-A4CA-7780DBDE25CE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19096331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memory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016F8B-8EC1-4EBD-BFED-E1B22B7E2713}"/>
              </a:ext>
            </a:extLst>
          </p:cNvPr>
          <p:cNvSpPr txBox="1"/>
          <p:nvPr/>
        </p:nvSpPr>
        <p:spPr>
          <a:xfrm>
            <a:off x="159880" y="1689757"/>
            <a:ext cx="5249524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airplanes = set(['</a:t>
            </a:r>
            <a:r>
              <a:rPr lang="en-US" dirty="0" err="1"/>
              <a:t>boeing</a:t>
            </a:r>
            <a:r>
              <a:rPr lang="en-US" dirty="0"/>
              <a:t> 737', '</a:t>
            </a:r>
            <a:r>
              <a:rPr lang="en-US" dirty="0" err="1"/>
              <a:t>boeing</a:t>
            </a:r>
            <a:r>
              <a:rPr lang="en-US" dirty="0"/>
              <a:t> 777'])</a:t>
            </a:r>
          </a:p>
          <a:p>
            <a:r>
              <a:rPr lang="en-US" dirty="0"/>
              <a:t>cars = set(['VW Tiguan'])</a:t>
            </a:r>
          </a:p>
          <a:p>
            <a:r>
              <a:rPr lang="en-US" dirty="0" err="1"/>
              <a:t>cars.add</a:t>
            </a:r>
            <a:r>
              <a:rPr lang="en-US" dirty="0"/>
              <a:t>('VW Passat')</a:t>
            </a:r>
          </a:p>
          <a:p>
            <a:r>
              <a:rPr lang="en-US" dirty="0" err="1"/>
              <a:t>airplanes.update</a:t>
            </a:r>
            <a:r>
              <a:rPr lang="en-US" dirty="0"/>
              <a:t>(cars)</a:t>
            </a:r>
          </a:p>
          <a:p>
            <a:r>
              <a:rPr lang="en-US" dirty="0"/>
              <a:t>transportation = airplanes</a:t>
            </a:r>
          </a:p>
          <a:p>
            <a:r>
              <a:rPr lang="en-US" dirty="0" err="1"/>
              <a:t>cars.clear</a:t>
            </a:r>
            <a:r>
              <a:rPr lang="en-US" dirty="0"/>
              <a:t>()</a:t>
            </a:r>
          </a:p>
          <a:p>
            <a:r>
              <a:rPr lang="en-US" dirty="0" err="1"/>
              <a:t>transportation.clear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C5DBE-7280-493F-BA8E-20259703554F}"/>
              </a:ext>
            </a:extLst>
          </p:cNvPr>
          <p:cNvSpPr txBox="1"/>
          <p:nvPr/>
        </p:nvSpPr>
        <p:spPr>
          <a:xfrm>
            <a:off x="6250008" y="5071777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airplanes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C521D-B042-4243-A228-5A2CA2A33D3C}"/>
              </a:ext>
            </a:extLst>
          </p:cNvPr>
          <p:cNvSpPr txBox="1"/>
          <p:nvPr/>
        </p:nvSpPr>
        <p:spPr>
          <a:xfrm>
            <a:off x="8620228" y="4879014"/>
            <a:ext cx="2675935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043A4-FC49-4909-A6CF-A518050C4962}"/>
              </a:ext>
            </a:extLst>
          </p:cNvPr>
          <p:cNvSpPr txBox="1"/>
          <p:nvPr/>
        </p:nvSpPr>
        <p:spPr>
          <a:xfrm>
            <a:off x="11443936" y="49788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AA0497-15B6-479F-B877-082B9955C719}"/>
              </a:ext>
            </a:extLst>
          </p:cNvPr>
          <p:cNvSpPr txBox="1"/>
          <p:nvPr/>
        </p:nvSpPr>
        <p:spPr>
          <a:xfrm>
            <a:off x="11435342" y="412703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F9586-68D5-4EB0-BF56-A5D071DB1941}"/>
              </a:ext>
            </a:extLst>
          </p:cNvPr>
          <p:cNvCxnSpPr/>
          <p:nvPr/>
        </p:nvCxnSpPr>
        <p:spPr>
          <a:xfrm>
            <a:off x="8511941" y="4794538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B767E-DCFE-4AF7-986C-B23D5038FDE4}"/>
              </a:ext>
            </a:extLst>
          </p:cNvPr>
          <p:cNvSpPr txBox="1"/>
          <p:nvPr/>
        </p:nvSpPr>
        <p:spPr>
          <a:xfrm>
            <a:off x="6096000" y="3290261"/>
            <a:ext cx="159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D7C09D-C082-4C80-A06C-4A8F51B171D5}"/>
              </a:ext>
            </a:extLst>
          </p:cNvPr>
          <p:cNvCxnSpPr/>
          <p:nvPr/>
        </p:nvCxnSpPr>
        <p:spPr>
          <a:xfrm>
            <a:off x="8547293" y="4056387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D05BCE-87A5-472B-BB9C-6766CF61C9E5}"/>
              </a:ext>
            </a:extLst>
          </p:cNvPr>
          <p:cNvSpPr txBox="1"/>
          <p:nvPr/>
        </p:nvSpPr>
        <p:spPr>
          <a:xfrm>
            <a:off x="6250008" y="4066460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D2D0E-9260-48E2-B436-4F9F9489B077}"/>
              </a:ext>
            </a:extLst>
          </p:cNvPr>
          <p:cNvSpPr txBox="1"/>
          <p:nvPr/>
        </p:nvSpPr>
        <p:spPr>
          <a:xfrm>
            <a:off x="8590781" y="4146611"/>
            <a:ext cx="267593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0E14AE-56EB-42B5-BEED-A147FE4D48E5}"/>
              </a:ext>
            </a:extLst>
          </p:cNvPr>
          <p:cNvSpPr txBox="1"/>
          <p:nvPr/>
        </p:nvSpPr>
        <p:spPr>
          <a:xfrm>
            <a:off x="5679525" y="5883441"/>
            <a:ext cx="607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cars, transportation, airplanes are now empty sets</a:t>
            </a:r>
          </a:p>
          <a:p>
            <a:r>
              <a:rPr lang="en-US" dirty="0"/>
              <a:t>Empty sets have </a:t>
            </a:r>
            <a:r>
              <a:rPr lang="en-US" b="1" dirty="0" err="1"/>
              <a:t>len</a:t>
            </a:r>
            <a:r>
              <a:rPr lang="en-US" b="1" dirty="0"/>
              <a:t>(set) =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8027BC-5C70-4E63-8744-0DAC1A4D1A77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39649C-4961-4378-AC43-7EDF8F110540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420511798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Set basics – set theory operations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345A5C-1017-4600-BAFA-F0E6C9C5CB3B}"/>
              </a:ext>
            </a:extLst>
          </p:cNvPr>
          <p:cNvSpPr txBox="1">
            <a:spLocks/>
          </p:cNvSpPr>
          <p:nvPr/>
        </p:nvSpPr>
        <p:spPr>
          <a:xfrm>
            <a:off x="691415" y="1720427"/>
            <a:ext cx="11185699" cy="486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set data type supports common set theory operations, such as:</a:t>
            </a:r>
          </a:p>
          <a:p>
            <a:r>
              <a:rPr lang="en-US" sz="2200" dirty="0"/>
              <a:t>We can add or remove elements of a set using methods included in the set() function:</a:t>
            </a:r>
          </a:p>
          <a:p>
            <a:pPr lvl="1"/>
            <a:r>
              <a:rPr lang="en-US" sz="1800" dirty="0" err="1"/>
              <a:t>set.intersection</a:t>
            </a:r>
            <a:r>
              <a:rPr lang="en-US" sz="1800" dirty="0"/>
              <a:t>(</a:t>
            </a:r>
            <a:r>
              <a:rPr lang="en-US" sz="1800" i="1" dirty="0" err="1"/>
              <a:t>set_a</a:t>
            </a:r>
            <a:r>
              <a:rPr lang="en-US" sz="1800" i="1" dirty="0"/>
              <a:t>, </a:t>
            </a:r>
            <a:r>
              <a:rPr lang="en-US" sz="1800" i="1" dirty="0" err="1"/>
              <a:t>set_b</a:t>
            </a:r>
            <a:r>
              <a:rPr lang="en-US" sz="1800" dirty="0"/>
              <a:t>) – returns a set with all elements in common between</a:t>
            </a:r>
            <a:r>
              <a:rPr lang="en-US" sz="1800" b="1" dirty="0"/>
              <a:t> </a:t>
            </a:r>
            <a:r>
              <a:rPr lang="en-US" sz="1800" i="1" dirty="0"/>
              <a:t>set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i="1" dirty="0" err="1"/>
              <a:t>set_a</a:t>
            </a:r>
            <a:r>
              <a:rPr lang="en-US" sz="1800" i="1" dirty="0"/>
              <a:t>, </a:t>
            </a:r>
            <a:r>
              <a:rPr lang="en-US" sz="1800" i="1" dirty="0" err="1"/>
              <a:t>set_b</a:t>
            </a:r>
            <a:endParaRPr lang="en-US" sz="1800" i="1" dirty="0"/>
          </a:p>
          <a:p>
            <a:pPr lvl="1"/>
            <a:r>
              <a:rPr lang="en-US" sz="1800" dirty="0" err="1"/>
              <a:t>set.union</a:t>
            </a:r>
            <a:r>
              <a:rPr lang="en-US" sz="1800" dirty="0"/>
              <a:t>(</a:t>
            </a:r>
            <a:r>
              <a:rPr lang="en-US" sz="1800" i="1" dirty="0" err="1"/>
              <a:t>set_a</a:t>
            </a:r>
            <a:r>
              <a:rPr lang="en-US" sz="1800" i="1" dirty="0"/>
              <a:t>, </a:t>
            </a:r>
            <a:r>
              <a:rPr lang="en-US" sz="1800" i="1" dirty="0" err="1"/>
              <a:t>set_b</a:t>
            </a:r>
            <a:r>
              <a:rPr lang="en-US" sz="1800" dirty="0"/>
              <a:t>) – returns a set containing all of the unique elements in all sets</a:t>
            </a:r>
          </a:p>
          <a:p>
            <a:endParaRPr lang="en-US" sz="2200" dirty="0"/>
          </a:p>
          <a:p>
            <a:r>
              <a:rPr lang="en-US" sz="2200" dirty="0"/>
              <a:t>Check here for more set related built-in objects here: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https://docs.python.org/3/library/stdtypes.html#set-types-set-frozenset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19593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 question related to sets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23</a:t>
            </a:r>
          </a:p>
        </p:txBody>
      </p:sp>
    </p:spTree>
    <p:extLst>
      <p:ext uri="{BB962C8B-B14F-4D97-AF65-F5344CB8AC3E}">
        <p14:creationId xmlns:p14="http://schemas.microsoft.com/office/powerpoint/2010/main" val="20351584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Conditional statements</a:t>
            </a:r>
          </a:p>
          <a:p>
            <a:r>
              <a:rPr lang="en-US" sz="2200" dirty="0"/>
              <a:t>Boolean statements</a:t>
            </a:r>
          </a:p>
          <a:p>
            <a:r>
              <a:rPr lang="en-US" sz="2200" dirty="0"/>
              <a:t>Membership and identity operators</a:t>
            </a:r>
          </a:p>
          <a:p>
            <a:r>
              <a:rPr lang="en-US" sz="2200" dirty="0"/>
              <a:t>Code blocks and indentation</a:t>
            </a:r>
          </a:p>
          <a:p>
            <a:r>
              <a:rPr lang="en-US" sz="2200" dirty="0"/>
              <a:t>Conditional expressions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4: Branches</a:t>
            </a:r>
          </a:p>
        </p:txBody>
      </p:sp>
    </p:spTree>
    <p:extLst>
      <p:ext uri="{BB962C8B-B14F-4D97-AF65-F5344CB8AC3E}">
        <p14:creationId xmlns:p14="http://schemas.microsoft.com/office/powerpoint/2010/main" val="39111402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048204" cy="4351338"/>
          </a:xfrm>
        </p:spPr>
        <p:txBody>
          <a:bodyPr>
            <a:noAutofit/>
          </a:bodyPr>
          <a:lstStyle/>
          <a:p>
            <a:r>
              <a:rPr lang="en-US" sz="2200" dirty="0"/>
              <a:t>The </a:t>
            </a:r>
            <a:r>
              <a:rPr lang="en-US" sz="2200" b="1" dirty="0"/>
              <a:t>if</a:t>
            </a:r>
            <a:r>
              <a:rPr lang="en-US" sz="2200" dirty="0"/>
              <a:t> statement: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Conditional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3A515-E401-435D-8EDD-15E2E3704196}"/>
              </a:ext>
            </a:extLst>
          </p:cNvPr>
          <p:cNvSpPr/>
          <p:nvPr/>
        </p:nvSpPr>
        <p:spPr>
          <a:xfrm>
            <a:off x="575035" y="2231031"/>
            <a:ext cx="3789576" cy="169279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186FA-D620-4A0F-A089-1FDFA3FA4724}"/>
              </a:ext>
            </a:extLst>
          </p:cNvPr>
          <p:cNvSpPr txBox="1"/>
          <p:nvPr/>
        </p:nvSpPr>
        <p:spPr>
          <a:xfrm>
            <a:off x="970848" y="2330052"/>
            <a:ext cx="2820976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(condition):</a:t>
            </a:r>
          </a:p>
          <a:p>
            <a:r>
              <a:rPr lang="en-US" dirty="0"/>
              <a:t>    true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last true statement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4CB85C0-3ABC-45F1-B490-0A25573B71E1}"/>
              </a:ext>
            </a:extLst>
          </p:cNvPr>
          <p:cNvSpPr/>
          <p:nvPr/>
        </p:nvSpPr>
        <p:spPr>
          <a:xfrm>
            <a:off x="6224630" y="2097248"/>
            <a:ext cx="2175548" cy="81373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A812E-0E40-4FFD-9407-6D3EDF55C4A0}"/>
              </a:ext>
            </a:extLst>
          </p:cNvPr>
          <p:cNvSpPr/>
          <p:nvPr/>
        </p:nvSpPr>
        <p:spPr>
          <a:xfrm>
            <a:off x="6224630" y="3301986"/>
            <a:ext cx="2175542" cy="81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26673-48CA-4D50-82B2-7AF257375867}"/>
              </a:ext>
            </a:extLst>
          </p:cNvPr>
          <p:cNvSpPr/>
          <p:nvPr/>
        </p:nvSpPr>
        <p:spPr>
          <a:xfrm>
            <a:off x="6644081" y="4498239"/>
            <a:ext cx="1325460" cy="645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Following statements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B6B0BD-466E-46E2-A9E3-8D9024E4B69F}"/>
              </a:ext>
            </a:extLst>
          </p:cNvPr>
          <p:cNvCxnSpPr>
            <a:cxnSpLocks/>
          </p:cNvCxnSpPr>
          <p:nvPr/>
        </p:nvCxnSpPr>
        <p:spPr>
          <a:xfrm>
            <a:off x="7316238" y="1706253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6DD091-A385-4145-A65D-F445027A7D94}"/>
              </a:ext>
            </a:extLst>
          </p:cNvPr>
          <p:cNvCxnSpPr>
            <a:cxnSpLocks/>
          </p:cNvCxnSpPr>
          <p:nvPr/>
        </p:nvCxnSpPr>
        <p:spPr>
          <a:xfrm>
            <a:off x="7318847" y="2919465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22BBB-615A-429A-9402-E2FB3514C1C3}"/>
              </a:ext>
            </a:extLst>
          </p:cNvPr>
          <p:cNvCxnSpPr>
            <a:cxnSpLocks/>
          </p:cNvCxnSpPr>
          <p:nvPr/>
        </p:nvCxnSpPr>
        <p:spPr>
          <a:xfrm>
            <a:off x="7309420" y="4115718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B9C8A2C0-04B9-4AA0-8A53-C5010146B4E9}"/>
              </a:ext>
            </a:extLst>
          </p:cNvPr>
          <p:cNvSpPr/>
          <p:nvPr/>
        </p:nvSpPr>
        <p:spPr>
          <a:xfrm>
            <a:off x="7332856" y="2488242"/>
            <a:ext cx="2282415" cy="2394843"/>
          </a:xfrm>
          <a:prstGeom prst="arc">
            <a:avLst>
              <a:gd name="adj1" fmla="val 16200000"/>
              <a:gd name="adj2" fmla="val 59961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77097-785E-46D8-A93F-BC01AFCAD91D}"/>
              </a:ext>
            </a:extLst>
          </p:cNvPr>
          <p:cNvSpPr txBox="1"/>
          <p:nvPr/>
        </p:nvSpPr>
        <p:spPr>
          <a:xfrm>
            <a:off x="7720553" y="2864764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C132E-29E5-4207-9336-84DF8AE39450}"/>
              </a:ext>
            </a:extLst>
          </p:cNvPr>
          <p:cNvSpPr txBox="1"/>
          <p:nvPr/>
        </p:nvSpPr>
        <p:spPr>
          <a:xfrm>
            <a:off x="9739618" y="3454220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8784391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048204" cy="4351338"/>
          </a:xfrm>
        </p:spPr>
        <p:txBody>
          <a:bodyPr>
            <a:noAutofit/>
          </a:bodyPr>
          <a:lstStyle/>
          <a:p>
            <a:r>
              <a:rPr lang="en-US" sz="2200" dirty="0"/>
              <a:t>The </a:t>
            </a:r>
            <a:r>
              <a:rPr lang="en-US" sz="2200" b="1" dirty="0"/>
              <a:t>if-else</a:t>
            </a:r>
            <a:r>
              <a:rPr lang="en-US" sz="2200" dirty="0"/>
              <a:t> statement: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Conditional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3A515-E401-435D-8EDD-15E2E3704196}"/>
              </a:ext>
            </a:extLst>
          </p:cNvPr>
          <p:cNvSpPr/>
          <p:nvPr/>
        </p:nvSpPr>
        <p:spPr>
          <a:xfrm>
            <a:off x="575035" y="2231031"/>
            <a:ext cx="3789576" cy="30762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186FA-D620-4A0F-A089-1FDFA3FA4724}"/>
              </a:ext>
            </a:extLst>
          </p:cNvPr>
          <p:cNvSpPr txBox="1"/>
          <p:nvPr/>
        </p:nvSpPr>
        <p:spPr>
          <a:xfrm>
            <a:off x="970848" y="2330052"/>
            <a:ext cx="2820976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</a:t>
            </a:r>
            <a:r>
              <a:rPr lang="en-US" dirty="0"/>
              <a:t> (condition):</a:t>
            </a:r>
          </a:p>
          <a:p>
            <a:r>
              <a:rPr lang="en-US" dirty="0"/>
              <a:t>    true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last true statement</a:t>
            </a:r>
          </a:p>
          <a:p>
            <a:r>
              <a:rPr lang="en-US" b="1" dirty="0"/>
              <a:t>else</a:t>
            </a:r>
            <a:r>
              <a:rPr lang="en-US" dirty="0"/>
              <a:t>:</a:t>
            </a:r>
          </a:p>
          <a:p>
            <a:r>
              <a:rPr lang="en-US" dirty="0"/>
              <a:t>    false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false statement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4CB85C0-3ABC-45F1-B490-0A25573B71E1}"/>
              </a:ext>
            </a:extLst>
          </p:cNvPr>
          <p:cNvSpPr/>
          <p:nvPr/>
        </p:nvSpPr>
        <p:spPr>
          <a:xfrm>
            <a:off x="6224630" y="2097248"/>
            <a:ext cx="2175548" cy="81373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A812E-0E40-4FFD-9407-6D3EDF55C4A0}"/>
              </a:ext>
            </a:extLst>
          </p:cNvPr>
          <p:cNvSpPr/>
          <p:nvPr/>
        </p:nvSpPr>
        <p:spPr>
          <a:xfrm>
            <a:off x="4713138" y="3234096"/>
            <a:ext cx="2175542" cy="81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26673-48CA-4D50-82B2-7AF257375867}"/>
              </a:ext>
            </a:extLst>
          </p:cNvPr>
          <p:cNvSpPr/>
          <p:nvPr/>
        </p:nvSpPr>
        <p:spPr>
          <a:xfrm>
            <a:off x="6644081" y="4498239"/>
            <a:ext cx="1325460" cy="645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Following statements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B6B0BD-466E-46E2-A9E3-8D9024E4B69F}"/>
              </a:ext>
            </a:extLst>
          </p:cNvPr>
          <p:cNvCxnSpPr>
            <a:cxnSpLocks/>
          </p:cNvCxnSpPr>
          <p:nvPr/>
        </p:nvCxnSpPr>
        <p:spPr>
          <a:xfrm>
            <a:off x="7316238" y="1706253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6DD091-A385-4145-A65D-F445027A7D94}"/>
              </a:ext>
            </a:extLst>
          </p:cNvPr>
          <p:cNvCxnSpPr>
            <a:cxnSpLocks/>
          </p:cNvCxnSpPr>
          <p:nvPr/>
        </p:nvCxnSpPr>
        <p:spPr>
          <a:xfrm flipH="1">
            <a:off x="5800909" y="2910038"/>
            <a:ext cx="1517938" cy="31463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F22BBB-615A-429A-9402-E2FB3514C1C3}"/>
              </a:ext>
            </a:extLst>
          </p:cNvPr>
          <p:cNvCxnSpPr>
            <a:cxnSpLocks/>
          </p:cNvCxnSpPr>
          <p:nvPr/>
        </p:nvCxnSpPr>
        <p:spPr>
          <a:xfrm>
            <a:off x="5860647" y="4047828"/>
            <a:ext cx="1278448" cy="39949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377097-785E-46D8-A93F-BC01AFCAD91D}"/>
              </a:ext>
            </a:extLst>
          </p:cNvPr>
          <p:cNvSpPr txBox="1"/>
          <p:nvPr/>
        </p:nvSpPr>
        <p:spPr>
          <a:xfrm>
            <a:off x="5860647" y="2675856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C132E-29E5-4207-9336-84DF8AE39450}"/>
              </a:ext>
            </a:extLst>
          </p:cNvPr>
          <p:cNvSpPr txBox="1"/>
          <p:nvPr/>
        </p:nvSpPr>
        <p:spPr>
          <a:xfrm>
            <a:off x="8148912" y="2675476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2B157-9FE4-45E2-918A-6B38ACDC6F02}"/>
              </a:ext>
            </a:extLst>
          </p:cNvPr>
          <p:cNvCxnSpPr>
            <a:cxnSpLocks/>
          </p:cNvCxnSpPr>
          <p:nvPr/>
        </p:nvCxnSpPr>
        <p:spPr>
          <a:xfrm>
            <a:off x="7323316" y="2910980"/>
            <a:ext cx="1587912" cy="31387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74DD7-187B-4949-87EA-19AF3AADE7E9}"/>
              </a:ext>
            </a:extLst>
          </p:cNvPr>
          <p:cNvSpPr/>
          <p:nvPr/>
        </p:nvSpPr>
        <p:spPr>
          <a:xfrm>
            <a:off x="7711882" y="3238106"/>
            <a:ext cx="2175542" cy="81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C2CA27-DA8F-4805-AAE2-48E7094B1A67}"/>
              </a:ext>
            </a:extLst>
          </p:cNvPr>
          <p:cNvCxnSpPr>
            <a:cxnSpLocks/>
          </p:cNvCxnSpPr>
          <p:nvPr/>
        </p:nvCxnSpPr>
        <p:spPr>
          <a:xfrm flipH="1">
            <a:off x="7423190" y="4065093"/>
            <a:ext cx="1319182" cy="38447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4629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048204" cy="4351338"/>
          </a:xfrm>
        </p:spPr>
        <p:txBody>
          <a:bodyPr>
            <a:noAutofit/>
          </a:bodyPr>
          <a:lstStyle/>
          <a:p>
            <a:r>
              <a:rPr lang="en-US" sz="2200" dirty="0"/>
              <a:t>The </a:t>
            </a:r>
            <a:r>
              <a:rPr lang="en-US" sz="2200" b="1" dirty="0"/>
              <a:t>if-else if</a:t>
            </a:r>
            <a:r>
              <a:rPr lang="en-US" sz="2200" dirty="0"/>
              <a:t> statement: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Conditional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3A515-E401-435D-8EDD-15E2E3704196}"/>
              </a:ext>
            </a:extLst>
          </p:cNvPr>
          <p:cNvSpPr/>
          <p:nvPr/>
        </p:nvSpPr>
        <p:spPr>
          <a:xfrm>
            <a:off x="575035" y="2231031"/>
            <a:ext cx="3789576" cy="449028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186FA-D620-4A0F-A089-1FDFA3FA4724}"/>
              </a:ext>
            </a:extLst>
          </p:cNvPr>
          <p:cNvSpPr txBox="1"/>
          <p:nvPr/>
        </p:nvSpPr>
        <p:spPr>
          <a:xfrm>
            <a:off x="970848" y="2330052"/>
            <a:ext cx="2820976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if</a:t>
            </a:r>
            <a:r>
              <a:rPr lang="en-US" dirty="0"/>
              <a:t> (condition1):</a:t>
            </a:r>
          </a:p>
          <a:p>
            <a:r>
              <a:rPr lang="en-US" dirty="0"/>
              <a:t>    true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last true statement</a:t>
            </a:r>
          </a:p>
          <a:p>
            <a:r>
              <a:rPr lang="en-US" b="1" dirty="0" err="1"/>
              <a:t>elif</a:t>
            </a:r>
            <a:r>
              <a:rPr lang="en-US" b="1" dirty="0"/>
              <a:t> </a:t>
            </a:r>
            <a:r>
              <a:rPr lang="en-US" dirty="0"/>
              <a:t>(condition2):</a:t>
            </a:r>
          </a:p>
          <a:p>
            <a:r>
              <a:rPr lang="en-US" dirty="0"/>
              <a:t>    true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true statement</a:t>
            </a:r>
          </a:p>
          <a:p>
            <a:r>
              <a:rPr lang="en-US" b="1" dirty="0"/>
              <a:t>else:</a:t>
            </a:r>
          </a:p>
          <a:p>
            <a:r>
              <a:rPr lang="en-US" dirty="0"/>
              <a:t>    false statement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.</a:t>
            </a:r>
          </a:p>
          <a:p>
            <a:r>
              <a:rPr lang="en-US" dirty="0"/>
              <a:t>    false statement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64CB85C0-3ABC-45F1-B490-0A25573B71E1}"/>
              </a:ext>
            </a:extLst>
          </p:cNvPr>
          <p:cNvSpPr/>
          <p:nvPr/>
        </p:nvSpPr>
        <p:spPr>
          <a:xfrm>
            <a:off x="6224630" y="2097248"/>
            <a:ext cx="2175548" cy="81373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A812E-0E40-4FFD-9407-6D3EDF55C4A0}"/>
              </a:ext>
            </a:extLst>
          </p:cNvPr>
          <p:cNvSpPr/>
          <p:nvPr/>
        </p:nvSpPr>
        <p:spPr>
          <a:xfrm>
            <a:off x="9187174" y="2072636"/>
            <a:ext cx="2175542" cy="81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C26673-48CA-4D50-82B2-7AF257375867}"/>
              </a:ext>
            </a:extLst>
          </p:cNvPr>
          <p:cNvSpPr/>
          <p:nvPr/>
        </p:nvSpPr>
        <p:spPr>
          <a:xfrm>
            <a:off x="10103160" y="6019293"/>
            <a:ext cx="1325460" cy="645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Following statements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B6B0BD-466E-46E2-A9E3-8D9024E4B69F}"/>
              </a:ext>
            </a:extLst>
          </p:cNvPr>
          <p:cNvCxnSpPr>
            <a:cxnSpLocks/>
          </p:cNvCxnSpPr>
          <p:nvPr/>
        </p:nvCxnSpPr>
        <p:spPr>
          <a:xfrm>
            <a:off x="7316238" y="1706253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377097-785E-46D8-A93F-BC01AFCAD91D}"/>
              </a:ext>
            </a:extLst>
          </p:cNvPr>
          <p:cNvSpPr txBox="1"/>
          <p:nvPr/>
        </p:nvSpPr>
        <p:spPr>
          <a:xfrm>
            <a:off x="8459941" y="2160806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2C132E-29E5-4207-9336-84DF8AE39450}"/>
              </a:ext>
            </a:extLst>
          </p:cNvPr>
          <p:cNvSpPr txBox="1"/>
          <p:nvPr/>
        </p:nvSpPr>
        <p:spPr>
          <a:xfrm>
            <a:off x="6580774" y="2898075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2B157-9FE4-45E2-918A-6B38ACDC6F02}"/>
              </a:ext>
            </a:extLst>
          </p:cNvPr>
          <p:cNvCxnSpPr>
            <a:cxnSpLocks/>
          </p:cNvCxnSpPr>
          <p:nvPr/>
        </p:nvCxnSpPr>
        <p:spPr>
          <a:xfrm>
            <a:off x="8400178" y="2504114"/>
            <a:ext cx="7869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0074DD7-187B-4949-87EA-19AF3AADE7E9}"/>
              </a:ext>
            </a:extLst>
          </p:cNvPr>
          <p:cNvSpPr/>
          <p:nvPr/>
        </p:nvSpPr>
        <p:spPr>
          <a:xfrm>
            <a:off x="6284399" y="4510372"/>
            <a:ext cx="2175542" cy="8001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43CF1E2C-2351-47AB-AF47-E0777DC08F29}"/>
              </a:ext>
            </a:extLst>
          </p:cNvPr>
          <p:cNvSpPr/>
          <p:nvPr/>
        </p:nvSpPr>
        <p:spPr>
          <a:xfrm>
            <a:off x="6228464" y="3306406"/>
            <a:ext cx="2175548" cy="81373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E201C0-C129-425E-B0D2-6C2C0BDD3D16}"/>
              </a:ext>
            </a:extLst>
          </p:cNvPr>
          <p:cNvCxnSpPr>
            <a:cxnSpLocks/>
          </p:cNvCxnSpPr>
          <p:nvPr/>
        </p:nvCxnSpPr>
        <p:spPr>
          <a:xfrm>
            <a:off x="7316238" y="2910980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A380F44-742E-4A3E-9221-8704342B8E5C}"/>
              </a:ext>
            </a:extLst>
          </p:cNvPr>
          <p:cNvSpPr/>
          <p:nvPr/>
        </p:nvSpPr>
        <p:spPr>
          <a:xfrm>
            <a:off x="9213813" y="3288825"/>
            <a:ext cx="2175542" cy="8137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statement block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B79D16-C559-4D34-8629-CE857596A298}"/>
              </a:ext>
            </a:extLst>
          </p:cNvPr>
          <p:cNvSpPr txBox="1"/>
          <p:nvPr/>
        </p:nvSpPr>
        <p:spPr>
          <a:xfrm>
            <a:off x="8486580" y="3376995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EAC71F-D1B1-4CA6-BB00-25B75E9374F4}"/>
              </a:ext>
            </a:extLst>
          </p:cNvPr>
          <p:cNvCxnSpPr>
            <a:cxnSpLocks/>
          </p:cNvCxnSpPr>
          <p:nvPr/>
        </p:nvCxnSpPr>
        <p:spPr>
          <a:xfrm>
            <a:off x="8426817" y="3720303"/>
            <a:ext cx="786996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74F1E2-FA26-4670-A8C0-02693274A14A}"/>
              </a:ext>
            </a:extLst>
          </p:cNvPr>
          <p:cNvCxnSpPr>
            <a:cxnSpLocks/>
          </p:cNvCxnSpPr>
          <p:nvPr/>
        </p:nvCxnSpPr>
        <p:spPr>
          <a:xfrm>
            <a:off x="7332134" y="4120138"/>
            <a:ext cx="0" cy="382521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CD4E78-945D-48DB-B060-F889E069C631}"/>
              </a:ext>
            </a:extLst>
          </p:cNvPr>
          <p:cNvCxnSpPr>
            <a:cxnSpLocks/>
          </p:cNvCxnSpPr>
          <p:nvPr/>
        </p:nvCxnSpPr>
        <p:spPr>
          <a:xfrm>
            <a:off x="7310671" y="5310566"/>
            <a:ext cx="2792489" cy="105399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571658BD-CB26-459C-84D0-FC5E3382B286}"/>
              </a:ext>
            </a:extLst>
          </p:cNvPr>
          <p:cNvSpPr/>
          <p:nvPr/>
        </p:nvSpPr>
        <p:spPr>
          <a:xfrm>
            <a:off x="10765890" y="2498269"/>
            <a:ext cx="1187008" cy="3866296"/>
          </a:xfrm>
          <a:prstGeom prst="arc">
            <a:avLst>
              <a:gd name="adj1" fmla="val 16200000"/>
              <a:gd name="adj2" fmla="val 52942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FAE84914-2137-4C67-9D9E-20DA543CD9F3}"/>
              </a:ext>
            </a:extLst>
          </p:cNvPr>
          <p:cNvSpPr/>
          <p:nvPr/>
        </p:nvSpPr>
        <p:spPr>
          <a:xfrm>
            <a:off x="11174828" y="3695691"/>
            <a:ext cx="462364" cy="2687641"/>
          </a:xfrm>
          <a:prstGeom prst="arc">
            <a:avLst>
              <a:gd name="adj1" fmla="val 16200000"/>
              <a:gd name="adj2" fmla="val 53103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402C98-B9FC-48DB-B81E-8F507D9FF12C}"/>
              </a:ext>
            </a:extLst>
          </p:cNvPr>
          <p:cNvSpPr txBox="1"/>
          <p:nvPr/>
        </p:nvSpPr>
        <p:spPr>
          <a:xfrm>
            <a:off x="6580774" y="4124313"/>
            <a:ext cx="94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031468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2CD0496-EC3B-4E56-9077-9FEEDDCD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696367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Wikipedia: over 700 'notable languages' in existence, both those in current use and historical ones</a:t>
            </a:r>
          </a:p>
          <a:p>
            <a:endParaRPr lang="en-US" sz="2200" dirty="0"/>
          </a:p>
          <a:p>
            <a:r>
              <a:rPr lang="en-US" sz="2200" dirty="0">
                <a:hlinkClick r:id="rId3"/>
              </a:rPr>
              <a:t>https://en.wikipedia.org/wiki/List_of_programming_languages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59D11-7879-418B-AE1B-F8D6C591E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1" y="3583404"/>
            <a:ext cx="7324436" cy="26207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C0BC1C-77DA-46D1-8793-161EEB94B02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How many programming languages?</a:t>
            </a:r>
          </a:p>
        </p:txBody>
      </p:sp>
    </p:spTree>
    <p:extLst>
      <p:ext uri="{BB962C8B-B14F-4D97-AF65-F5344CB8AC3E}">
        <p14:creationId xmlns:p14="http://schemas.microsoft.com/office/powerpoint/2010/main" val="95915398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048204" cy="4351338"/>
          </a:xfrm>
        </p:spPr>
        <p:txBody>
          <a:bodyPr>
            <a:noAutofit/>
          </a:bodyPr>
          <a:lstStyle/>
          <a:p>
            <a:r>
              <a:rPr lang="en-US" sz="2200" dirty="0"/>
              <a:t>Boolean values: </a:t>
            </a:r>
            <a:r>
              <a:rPr lang="en-US" sz="2200" i="1" dirty="0"/>
              <a:t>True</a:t>
            </a:r>
            <a:r>
              <a:rPr lang="en-US" sz="2200" dirty="0"/>
              <a:t> or </a:t>
            </a:r>
            <a:r>
              <a:rPr lang="en-US" sz="2200" i="1" dirty="0"/>
              <a:t>False </a:t>
            </a:r>
            <a:r>
              <a:rPr lang="en-US" sz="2200" dirty="0"/>
              <a:t>(capitalized!)</a:t>
            </a:r>
          </a:p>
          <a:p>
            <a:r>
              <a:rPr lang="en-US" sz="2200" dirty="0"/>
              <a:t>Boolean operators: </a:t>
            </a:r>
            <a:r>
              <a:rPr lang="en-US" sz="2200" i="1" dirty="0"/>
              <a:t>and</a:t>
            </a:r>
            <a:r>
              <a:rPr lang="en-US" sz="2200" dirty="0"/>
              <a:t>, </a:t>
            </a:r>
            <a:r>
              <a:rPr lang="en-US" sz="2200" i="1" dirty="0"/>
              <a:t>or</a:t>
            </a:r>
            <a:r>
              <a:rPr lang="en-US" sz="2200" dirty="0"/>
              <a:t>, </a:t>
            </a:r>
            <a:r>
              <a:rPr lang="en-US" sz="2200" i="1" dirty="0"/>
              <a:t>not</a:t>
            </a:r>
          </a:p>
          <a:p>
            <a:pPr lvl="1"/>
            <a:r>
              <a:rPr lang="en-US" sz="1800" b="1" dirty="0"/>
              <a:t>and</a:t>
            </a:r>
            <a:r>
              <a:rPr lang="en-US" sz="1800" dirty="0"/>
              <a:t>: true when both operands are true</a:t>
            </a:r>
          </a:p>
          <a:p>
            <a:pPr lvl="1"/>
            <a:r>
              <a:rPr lang="en-US" sz="1800" b="1" dirty="0"/>
              <a:t>or</a:t>
            </a:r>
            <a:r>
              <a:rPr lang="en-US" sz="1800" dirty="0"/>
              <a:t>: true when at least one operand is true</a:t>
            </a:r>
          </a:p>
          <a:p>
            <a:pPr lvl="1"/>
            <a:r>
              <a:rPr lang="en-US" sz="1800" b="1" dirty="0"/>
              <a:t>not</a:t>
            </a:r>
            <a:r>
              <a:rPr lang="en-US" sz="1800" dirty="0"/>
              <a:t>: True (False) when the single operand is False (True)</a:t>
            </a:r>
          </a:p>
          <a:p>
            <a:r>
              <a:rPr lang="en-US" sz="2200" dirty="0"/>
              <a:t>Boolean expression: an expression that uses Boolean operators</a:t>
            </a:r>
          </a:p>
          <a:p>
            <a:r>
              <a:rPr lang="en-US" sz="2200" dirty="0"/>
              <a:t>Examples of Boolean expressions: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3A515-E401-435D-8EDD-15E2E3704196}"/>
              </a:ext>
            </a:extLst>
          </p:cNvPr>
          <p:cNvSpPr/>
          <p:nvPr/>
        </p:nvSpPr>
        <p:spPr>
          <a:xfrm>
            <a:off x="0" y="4423252"/>
            <a:ext cx="12192000" cy="1365152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186FA-D620-4A0F-A089-1FDFA3FA4724}"/>
              </a:ext>
            </a:extLst>
          </p:cNvPr>
          <p:cNvSpPr txBox="1"/>
          <p:nvPr/>
        </p:nvSpPr>
        <p:spPr>
          <a:xfrm>
            <a:off x="2949952" y="4499585"/>
            <a:ext cx="2963068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(age &gt; 16) </a:t>
            </a:r>
            <a:r>
              <a:rPr lang="en-US" b="1" dirty="0"/>
              <a:t>and</a:t>
            </a:r>
            <a:r>
              <a:rPr lang="en-US" dirty="0"/>
              <a:t> (age &lt;25)</a:t>
            </a:r>
          </a:p>
          <a:p>
            <a:r>
              <a:rPr lang="en-US" dirty="0"/>
              <a:t>(age &lt; 16) </a:t>
            </a:r>
            <a:r>
              <a:rPr lang="en-US" b="1" dirty="0"/>
              <a:t>and</a:t>
            </a:r>
            <a:r>
              <a:rPr lang="en-US" dirty="0"/>
              <a:t> (days &lt; 8)</a:t>
            </a:r>
          </a:p>
          <a:p>
            <a:r>
              <a:rPr lang="en-US" dirty="0"/>
              <a:t>(age &gt; 16) </a:t>
            </a:r>
            <a:r>
              <a:rPr lang="en-US" b="1" dirty="0"/>
              <a:t>or</a:t>
            </a:r>
            <a:r>
              <a:rPr lang="en-US" dirty="0"/>
              <a:t> (days &gt; 7)</a:t>
            </a:r>
          </a:p>
          <a:p>
            <a:r>
              <a:rPr lang="en-US" b="1" dirty="0"/>
              <a:t>not</a:t>
            </a:r>
            <a:r>
              <a:rPr lang="en-US" dirty="0"/>
              <a:t> (days &gt; 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9E29-8717-45E8-95D3-4A2FEBAC2F80}"/>
              </a:ext>
            </a:extLst>
          </p:cNvPr>
          <p:cNvSpPr txBox="1"/>
          <p:nvPr/>
        </p:nvSpPr>
        <p:spPr>
          <a:xfrm>
            <a:off x="6293504" y="4499164"/>
            <a:ext cx="2963068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True </a:t>
            </a:r>
            <a:r>
              <a:rPr lang="en-US" b="1" dirty="0"/>
              <a:t>and</a:t>
            </a:r>
            <a:r>
              <a:rPr lang="en-US" dirty="0"/>
              <a:t> True -&gt; True</a:t>
            </a:r>
          </a:p>
          <a:p>
            <a:r>
              <a:rPr lang="en-US" dirty="0"/>
              <a:t>False </a:t>
            </a:r>
            <a:r>
              <a:rPr lang="en-US" b="1" dirty="0"/>
              <a:t>and</a:t>
            </a:r>
            <a:r>
              <a:rPr lang="en-US" dirty="0"/>
              <a:t> True -&gt; False</a:t>
            </a:r>
          </a:p>
          <a:p>
            <a:r>
              <a:rPr lang="en-US" dirty="0"/>
              <a:t>True </a:t>
            </a:r>
            <a:r>
              <a:rPr lang="en-US" b="1" dirty="0"/>
              <a:t>or</a:t>
            </a:r>
            <a:r>
              <a:rPr lang="en-US" dirty="0"/>
              <a:t> False -&gt; True</a:t>
            </a:r>
          </a:p>
          <a:p>
            <a:r>
              <a:rPr lang="en-US" b="1" dirty="0"/>
              <a:t>not</a:t>
            </a:r>
            <a:r>
              <a:rPr lang="en-US" dirty="0"/>
              <a:t> (True) -&gt; False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0DC7F-B734-432A-86AC-FFEF27CE9729}"/>
              </a:ext>
            </a:extLst>
          </p:cNvPr>
          <p:cNvSpPr/>
          <p:nvPr/>
        </p:nvSpPr>
        <p:spPr>
          <a:xfrm>
            <a:off x="947022" y="4847409"/>
            <a:ext cx="184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age = 18, days = 7</a:t>
            </a:r>
          </a:p>
        </p:txBody>
      </p:sp>
    </p:spTree>
    <p:extLst>
      <p:ext uri="{BB962C8B-B14F-4D97-AF65-F5344CB8AC3E}">
        <p14:creationId xmlns:p14="http://schemas.microsoft.com/office/powerpoint/2010/main" val="9581573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"/>
            <a:ext cx="12192000" cy="68580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More on data types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FB607-7835-4BC4-90B1-B5363809DAB7}"/>
              </a:ext>
            </a:extLst>
          </p:cNvPr>
          <p:cNvGrpSpPr/>
          <p:nvPr/>
        </p:nvGrpSpPr>
        <p:grpSpPr>
          <a:xfrm>
            <a:off x="7663303" y="1917699"/>
            <a:ext cx="1519194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805F14-84BD-43C6-BC9F-FC8CDF892F22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C14DDEE-7E3A-4AD0-AA69-2B622A38F4E2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A55E72-9CD6-4677-B36A-2308F2F6571E}"/>
              </a:ext>
            </a:extLst>
          </p:cNvPr>
          <p:cNvGrpSpPr/>
          <p:nvPr/>
        </p:nvGrpSpPr>
        <p:grpSpPr>
          <a:xfrm>
            <a:off x="1498717" y="1917699"/>
            <a:ext cx="1519194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225E542-877A-42DD-8391-42B589AE630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60BFE2-359E-4A9F-9693-F6FDAE403C70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1F6EF4-D9D0-4911-A8E2-74C3D4347642}"/>
              </a:ext>
            </a:extLst>
          </p:cNvPr>
          <p:cNvGrpSpPr/>
          <p:nvPr/>
        </p:nvGrpSpPr>
        <p:grpSpPr>
          <a:xfrm>
            <a:off x="3852900" y="2869316"/>
            <a:ext cx="1180311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2B5D9FC-C70D-4EEB-B70C-C5060D9B196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9FE75E-4D14-41B1-B478-225FB5B75FD1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49ABD7D-A1BF-43D8-8F53-ED09CC20A832}"/>
              </a:ext>
            </a:extLst>
          </p:cNvPr>
          <p:cNvSpPr/>
          <p:nvPr/>
        </p:nvSpPr>
        <p:spPr>
          <a:xfrm>
            <a:off x="127121" y="2869316"/>
            <a:ext cx="1180311" cy="60157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450996-F5AA-4C44-B8EC-76BEC5394F34}"/>
              </a:ext>
            </a:extLst>
          </p:cNvPr>
          <p:cNvSpPr txBox="1"/>
          <p:nvPr/>
        </p:nvSpPr>
        <p:spPr>
          <a:xfrm>
            <a:off x="127121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20DC2E-CA60-4262-9F36-1E89BB050299}"/>
              </a:ext>
            </a:extLst>
          </p:cNvPr>
          <p:cNvSpPr/>
          <p:nvPr/>
        </p:nvSpPr>
        <p:spPr>
          <a:xfrm>
            <a:off x="1374398" y="2857859"/>
            <a:ext cx="1180311" cy="60157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3E979C-39B0-464A-9EAC-25AE756A088A}"/>
              </a:ext>
            </a:extLst>
          </p:cNvPr>
          <p:cNvSpPr txBox="1"/>
          <p:nvPr/>
        </p:nvSpPr>
        <p:spPr>
          <a:xfrm>
            <a:off x="1374398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6963AF-16CC-460C-A497-9A7BF83EF2A5}"/>
              </a:ext>
            </a:extLst>
          </p:cNvPr>
          <p:cNvSpPr/>
          <p:nvPr/>
        </p:nvSpPr>
        <p:spPr>
          <a:xfrm>
            <a:off x="2613645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EAFF4A-2F19-4CC6-A7AD-4B4615625D26}"/>
              </a:ext>
            </a:extLst>
          </p:cNvPr>
          <p:cNvSpPr txBox="1"/>
          <p:nvPr/>
        </p:nvSpPr>
        <p:spPr>
          <a:xfrm>
            <a:off x="2613645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8010C3-41D9-4E31-AAD9-C4F36DEBD277}"/>
              </a:ext>
            </a:extLst>
          </p:cNvPr>
          <p:cNvGrpSpPr/>
          <p:nvPr/>
        </p:nvGrpSpPr>
        <p:grpSpPr>
          <a:xfrm>
            <a:off x="5104196" y="2869316"/>
            <a:ext cx="1180311" cy="601578"/>
            <a:chOff x="7949658" y="577517"/>
            <a:chExt cx="2229061" cy="60157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3B7BA84-505D-4726-BE53-4BAE7068E8FF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DE9BA29-2DBC-4644-A3CB-C59E832AAC9A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7531112-26E5-407F-A0DD-5DDA6C72FB4A}"/>
              </a:ext>
            </a:extLst>
          </p:cNvPr>
          <p:cNvSpPr/>
          <p:nvPr/>
        </p:nvSpPr>
        <p:spPr>
          <a:xfrm>
            <a:off x="6343448" y="2866070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AD1908-B7DA-4F33-8D4C-86DFCAFC268B}"/>
              </a:ext>
            </a:extLst>
          </p:cNvPr>
          <p:cNvSpPr txBox="1"/>
          <p:nvPr/>
        </p:nvSpPr>
        <p:spPr>
          <a:xfrm>
            <a:off x="6343448" y="2953193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C54C08-7E84-4C7C-B121-79972008D43B}"/>
              </a:ext>
            </a:extLst>
          </p:cNvPr>
          <p:cNvSpPr/>
          <p:nvPr/>
        </p:nvSpPr>
        <p:spPr>
          <a:xfrm>
            <a:off x="7580500" y="2861960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1D6894-386B-4639-B600-11C32D757CA7}"/>
              </a:ext>
            </a:extLst>
          </p:cNvPr>
          <p:cNvSpPr txBox="1"/>
          <p:nvPr/>
        </p:nvSpPr>
        <p:spPr>
          <a:xfrm>
            <a:off x="7580500" y="2949083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Tuple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B2C8B76-65B9-429A-9DAD-778F163DFB96}"/>
              </a:ext>
            </a:extLst>
          </p:cNvPr>
          <p:cNvSpPr/>
          <p:nvPr/>
        </p:nvSpPr>
        <p:spPr>
          <a:xfrm>
            <a:off x="8817554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FED198-4BD1-40AC-A50D-9C2AD53E57F7}"/>
              </a:ext>
            </a:extLst>
          </p:cNvPr>
          <p:cNvSpPr txBox="1"/>
          <p:nvPr/>
        </p:nvSpPr>
        <p:spPr>
          <a:xfrm>
            <a:off x="8817554" y="2956439"/>
            <a:ext cx="118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Dictionary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D7AF62B-2B5E-45AD-8E07-E62CC4E2F3C5}"/>
              </a:ext>
            </a:extLst>
          </p:cNvPr>
          <p:cNvSpPr/>
          <p:nvPr/>
        </p:nvSpPr>
        <p:spPr>
          <a:xfrm>
            <a:off x="10054607" y="2857859"/>
            <a:ext cx="955508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1EFF9-FE93-433C-BD34-DAEF42AF966B}"/>
              </a:ext>
            </a:extLst>
          </p:cNvPr>
          <p:cNvSpPr txBox="1"/>
          <p:nvPr/>
        </p:nvSpPr>
        <p:spPr>
          <a:xfrm>
            <a:off x="10054607" y="2944982"/>
            <a:ext cx="95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CACA81F-7763-4130-863F-95EB5FF2D40B}"/>
              </a:ext>
            </a:extLst>
          </p:cNvPr>
          <p:cNvGrpSpPr/>
          <p:nvPr/>
        </p:nvGrpSpPr>
        <p:grpSpPr>
          <a:xfrm>
            <a:off x="11066857" y="2866070"/>
            <a:ext cx="951489" cy="601578"/>
            <a:chOff x="7949658" y="577517"/>
            <a:chExt cx="2229061" cy="60157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7D46B3F-8C64-4B72-B4E9-D9CBF8189FEF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615E4D0-344C-4D43-8234-EC7091704400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3C311E2-F595-4306-B3FC-8E273CA578A8}"/>
              </a:ext>
            </a:extLst>
          </p:cNvPr>
          <p:cNvCxnSpPr/>
          <p:nvPr/>
        </p:nvCxnSpPr>
        <p:spPr>
          <a:xfrm>
            <a:off x="2298028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5C73124-F26D-4D99-9DAE-AC552D77A7A5}"/>
              </a:ext>
            </a:extLst>
          </p:cNvPr>
          <p:cNvCxnSpPr>
            <a:cxnSpLocks/>
          </p:cNvCxnSpPr>
          <p:nvPr/>
        </p:nvCxnSpPr>
        <p:spPr>
          <a:xfrm>
            <a:off x="583126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E9D4BA2-F4E6-419E-8FAA-3B32FD967C9A}"/>
              </a:ext>
            </a:extLst>
          </p:cNvPr>
          <p:cNvCxnSpPr/>
          <p:nvPr/>
        </p:nvCxnSpPr>
        <p:spPr>
          <a:xfrm>
            <a:off x="1964553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5EE72D9-DE69-4482-8071-AC28E4E89BF4}"/>
              </a:ext>
            </a:extLst>
          </p:cNvPr>
          <p:cNvCxnSpPr/>
          <p:nvPr/>
        </p:nvCxnSpPr>
        <p:spPr>
          <a:xfrm>
            <a:off x="588740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CA09CE4-F6E1-4264-A969-0E80192B1B37}"/>
              </a:ext>
            </a:extLst>
          </p:cNvPr>
          <p:cNvCxnSpPr>
            <a:cxnSpLocks/>
          </p:cNvCxnSpPr>
          <p:nvPr/>
        </p:nvCxnSpPr>
        <p:spPr>
          <a:xfrm>
            <a:off x="3203800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C18934C-BBE1-4103-825C-3329EC291E6F}"/>
              </a:ext>
            </a:extLst>
          </p:cNvPr>
          <p:cNvCxnSpPr/>
          <p:nvPr/>
        </p:nvCxnSpPr>
        <p:spPr>
          <a:xfrm>
            <a:off x="4312266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553DA0A-A203-4F0E-AF8A-205BE79F2C6B}"/>
              </a:ext>
            </a:extLst>
          </p:cNvPr>
          <p:cNvCxnSpPr>
            <a:cxnSpLocks/>
          </p:cNvCxnSpPr>
          <p:nvPr/>
        </p:nvCxnSpPr>
        <p:spPr>
          <a:xfrm>
            <a:off x="5575611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4BF5D8A-656B-4469-BE87-7DAF4B96FFFE}"/>
              </a:ext>
            </a:extLst>
          </p:cNvPr>
          <p:cNvCxnSpPr/>
          <p:nvPr/>
        </p:nvCxnSpPr>
        <p:spPr>
          <a:xfrm>
            <a:off x="8387807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575FA87-4AC2-4AB4-BFA1-9AA5870A65E7}"/>
              </a:ext>
            </a:extLst>
          </p:cNvPr>
          <p:cNvCxnSpPr/>
          <p:nvPr/>
        </p:nvCxnSpPr>
        <p:spPr>
          <a:xfrm>
            <a:off x="5575611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15192EC-C608-4C16-924A-B871D426ABE4}"/>
              </a:ext>
            </a:extLst>
          </p:cNvPr>
          <p:cNvCxnSpPr/>
          <p:nvPr/>
        </p:nvCxnSpPr>
        <p:spPr>
          <a:xfrm>
            <a:off x="6896907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A083749-38C5-440F-802C-8ADE3F7D4717}"/>
              </a:ext>
            </a:extLst>
          </p:cNvPr>
          <p:cNvCxnSpPr/>
          <p:nvPr/>
        </p:nvCxnSpPr>
        <p:spPr>
          <a:xfrm>
            <a:off x="8182085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6BBD058-26C2-4ADC-AB21-DA86FA3B78CD}"/>
              </a:ext>
            </a:extLst>
          </p:cNvPr>
          <p:cNvCxnSpPr/>
          <p:nvPr/>
        </p:nvCxnSpPr>
        <p:spPr>
          <a:xfrm>
            <a:off x="9423158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6AD548D-203D-45CD-8720-0300FEF0A852}"/>
              </a:ext>
            </a:extLst>
          </p:cNvPr>
          <p:cNvCxnSpPr/>
          <p:nvPr/>
        </p:nvCxnSpPr>
        <p:spPr>
          <a:xfrm>
            <a:off x="10532361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77B3CA6-1FE6-44F9-A6B2-760EB9288A81}"/>
              </a:ext>
            </a:extLst>
          </p:cNvPr>
          <p:cNvCxnSpPr/>
          <p:nvPr/>
        </p:nvCxnSpPr>
        <p:spPr>
          <a:xfrm>
            <a:off x="11529968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6DBBC3B-5CCC-417D-9337-4ED6F2D6FC52}"/>
              </a:ext>
            </a:extLst>
          </p:cNvPr>
          <p:cNvSpPr txBox="1"/>
          <p:nvPr/>
        </p:nvSpPr>
        <p:spPr>
          <a:xfrm>
            <a:off x="4871388" y="407249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D67F0144-8161-4FB7-989E-6EDA66C4AB4A}"/>
              </a:ext>
            </a:extLst>
          </p:cNvPr>
          <p:cNvSpPr/>
          <p:nvPr/>
        </p:nvSpPr>
        <p:spPr>
          <a:xfrm rot="16200000">
            <a:off x="5635086" y="875443"/>
            <a:ext cx="350084" cy="5639052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CBD1873-68C3-4D31-B7A5-B1463F4A4F8A}"/>
              </a:ext>
            </a:extLst>
          </p:cNvPr>
          <p:cNvSpPr txBox="1"/>
          <p:nvPr/>
        </p:nvSpPr>
        <p:spPr>
          <a:xfrm>
            <a:off x="414481" y="4055421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125" name="Left Brace 124">
            <a:extLst>
              <a:ext uri="{FF2B5EF4-FFF2-40B4-BE49-F238E27FC236}">
                <a16:creationId xmlns:a16="http://schemas.microsoft.com/office/drawing/2014/main" id="{680B1937-2918-4E0B-A340-6A3B35DAECAA}"/>
              </a:ext>
            </a:extLst>
          </p:cNvPr>
          <p:cNvSpPr/>
          <p:nvPr/>
        </p:nvSpPr>
        <p:spPr>
          <a:xfrm rot="16200000">
            <a:off x="1141031" y="2974294"/>
            <a:ext cx="350084" cy="144134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ultiplication Sign 125">
            <a:extLst>
              <a:ext uri="{FF2B5EF4-FFF2-40B4-BE49-F238E27FC236}">
                <a16:creationId xmlns:a16="http://schemas.microsoft.com/office/drawing/2014/main" id="{5C19A73E-D981-44E3-9BB0-CA3B2D537D1E}"/>
              </a:ext>
            </a:extLst>
          </p:cNvPr>
          <p:cNvSpPr/>
          <p:nvPr/>
        </p:nvSpPr>
        <p:spPr>
          <a:xfrm>
            <a:off x="-276137" y="2851453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61D63545-728F-4301-8902-F063DD614260}"/>
              </a:ext>
            </a:extLst>
          </p:cNvPr>
          <p:cNvSpPr/>
          <p:nvPr/>
        </p:nvSpPr>
        <p:spPr>
          <a:xfrm>
            <a:off x="999775" y="2863485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591CCCF8-F2F6-4D2B-95A5-5206293EECE3}"/>
              </a:ext>
            </a:extLst>
          </p:cNvPr>
          <p:cNvSpPr/>
          <p:nvPr/>
        </p:nvSpPr>
        <p:spPr>
          <a:xfrm>
            <a:off x="2190744" y="2854038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D069BA7B-D442-482B-9C95-6B4E5D72C9A5}"/>
              </a:ext>
            </a:extLst>
          </p:cNvPr>
          <p:cNvSpPr/>
          <p:nvPr/>
        </p:nvSpPr>
        <p:spPr>
          <a:xfrm>
            <a:off x="5951441" y="2826521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21485EEE-9A36-4216-A72F-EA692A164E8E}"/>
              </a:ext>
            </a:extLst>
          </p:cNvPr>
          <p:cNvSpPr/>
          <p:nvPr/>
        </p:nvSpPr>
        <p:spPr>
          <a:xfrm>
            <a:off x="7200492" y="2822662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E2D24D2D-7C22-496B-9D4A-A16F6439CAC4}"/>
              </a:ext>
            </a:extLst>
          </p:cNvPr>
          <p:cNvSpPr/>
          <p:nvPr/>
        </p:nvSpPr>
        <p:spPr>
          <a:xfrm rot="16200000">
            <a:off x="9248116" y="3117507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F80312-BB88-4320-A9FE-3E07097DF98D}"/>
              </a:ext>
            </a:extLst>
          </p:cNvPr>
          <p:cNvSpPr txBox="1"/>
          <p:nvPr/>
        </p:nvSpPr>
        <p:spPr>
          <a:xfrm>
            <a:off x="8536491" y="4067903"/>
            <a:ext cx="1742436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mapping data type</a:t>
            </a:r>
          </a:p>
        </p:txBody>
      </p:sp>
      <p:sp>
        <p:nvSpPr>
          <p:cNvPr id="72" name="Multiplication Sign 71">
            <a:extLst>
              <a:ext uri="{FF2B5EF4-FFF2-40B4-BE49-F238E27FC236}">
                <a16:creationId xmlns:a16="http://schemas.microsoft.com/office/drawing/2014/main" id="{9ADB722A-63EC-4B7B-B04F-53B32F15B65B}"/>
              </a:ext>
            </a:extLst>
          </p:cNvPr>
          <p:cNvSpPr/>
          <p:nvPr/>
        </p:nvSpPr>
        <p:spPr>
          <a:xfrm>
            <a:off x="8448199" y="2852842"/>
            <a:ext cx="1990825" cy="600165"/>
          </a:xfrm>
          <a:prstGeom prst="mathMultiply">
            <a:avLst/>
          </a:prstGeom>
          <a:solidFill>
            <a:schemeClr val="accent1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2867B2FA-EA80-4868-9F8F-C9FD70E31FD2}"/>
              </a:ext>
            </a:extLst>
          </p:cNvPr>
          <p:cNvSpPr/>
          <p:nvPr/>
        </p:nvSpPr>
        <p:spPr>
          <a:xfrm rot="5400000">
            <a:off x="10357319" y="1745948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3877F5-F4DC-4508-9CA8-A1DAF68793CA}"/>
              </a:ext>
            </a:extLst>
          </p:cNvPr>
          <p:cNvSpPr txBox="1"/>
          <p:nvPr/>
        </p:nvSpPr>
        <p:spPr>
          <a:xfrm>
            <a:off x="9661143" y="1430812"/>
            <a:ext cx="1742436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set data type</a:t>
            </a:r>
          </a:p>
        </p:txBody>
      </p:sp>
    </p:spTree>
    <p:extLst>
      <p:ext uri="{BB962C8B-B14F-4D97-AF65-F5344CB8AC3E}">
        <p14:creationId xmlns:p14="http://schemas.microsoft.com/office/powerpoint/2010/main" val="27046066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87786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Comparison operators: </a:t>
            </a:r>
            <a:r>
              <a:rPr lang="en-US" sz="2200" dirty="0"/>
              <a:t>(expression1 </a:t>
            </a:r>
            <a:r>
              <a:rPr lang="en-US" sz="2200" b="1" dirty="0"/>
              <a:t>comparison</a:t>
            </a:r>
            <a:r>
              <a:rPr lang="en-US" sz="2200" dirty="0"/>
              <a:t> </a:t>
            </a:r>
            <a:r>
              <a:rPr lang="en-US" sz="2200" b="1" dirty="0"/>
              <a:t>operator </a:t>
            </a:r>
            <a:r>
              <a:rPr lang="en-US" sz="2200" dirty="0"/>
              <a:t>expression2), e.g. (age &gt; 16) </a:t>
            </a:r>
          </a:p>
          <a:p>
            <a:pPr lvl="1"/>
            <a:r>
              <a:rPr lang="en-US" sz="2000" i="1" dirty="0"/>
              <a:t>Equality comparison:</a:t>
            </a:r>
          </a:p>
          <a:p>
            <a:pPr lvl="3"/>
            <a:r>
              <a:rPr lang="en-US" sz="2000" dirty="0"/>
              <a:t>==: equal to</a:t>
            </a:r>
          </a:p>
          <a:p>
            <a:pPr lvl="3"/>
            <a:r>
              <a:rPr lang="en-US" sz="2000" dirty="0"/>
              <a:t>!=: not equal to</a:t>
            </a:r>
          </a:p>
          <a:p>
            <a:pPr lvl="1"/>
            <a:r>
              <a:rPr lang="en-US" sz="2000" i="1" dirty="0"/>
              <a:t>Relational comparison:</a:t>
            </a:r>
          </a:p>
          <a:p>
            <a:pPr lvl="3"/>
            <a:r>
              <a:rPr lang="en-US" sz="2000" dirty="0"/>
              <a:t>&gt;: greater than</a:t>
            </a:r>
          </a:p>
          <a:p>
            <a:pPr lvl="3"/>
            <a:r>
              <a:rPr lang="en-US" sz="2000" dirty="0"/>
              <a:t>&lt;: less than</a:t>
            </a:r>
          </a:p>
          <a:p>
            <a:pPr lvl="3"/>
            <a:r>
              <a:rPr lang="en-US" sz="2000" dirty="0"/>
              <a:t>&gt;=: greater than or equal</a:t>
            </a:r>
          </a:p>
          <a:p>
            <a:pPr lvl="3"/>
            <a:r>
              <a:rPr lang="en-US" sz="2000" dirty="0"/>
              <a:t>&lt;=: less than or equal</a:t>
            </a:r>
          </a:p>
          <a:p>
            <a:pPr lvl="3"/>
            <a:r>
              <a:rPr lang="en-US" sz="2000" dirty="0"/>
              <a:t>a &lt; b &lt; c: operator chaining ( b &gt; a?, b &lt; c?; note that a is never compared to c)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</p:spTree>
    <p:extLst>
      <p:ext uri="{BB962C8B-B14F-4D97-AF65-F5344CB8AC3E}">
        <p14:creationId xmlns:p14="http://schemas.microsoft.com/office/powerpoint/2010/main" val="8531603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Operator chaining: </a:t>
            </a:r>
            <a:r>
              <a:rPr lang="en-US" sz="2000" dirty="0"/>
              <a:t>You can rent a car if you are between 21 and 81 years old (inclusive)</a:t>
            </a:r>
          </a:p>
          <a:p>
            <a:endParaRPr lang="en-US" sz="2000" dirty="0"/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E8FF3-9F0B-4D6B-AF08-4E0929E3ABE9}"/>
              </a:ext>
            </a:extLst>
          </p:cNvPr>
          <p:cNvSpPr/>
          <p:nvPr/>
        </p:nvSpPr>
        <p:spPr>
          <a:xfrm>
            <a:off x="0" y="2311358"/>
            <a:ext cx="12192000" cy="236131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8B8C-2431-4A54-BAE7-C50E75FD0BB3}"/>
              </a:ext>
            </a:extLst>
          </p:cNvPr>
          <p:cNvSpPr txBox="1"/>
          <p:nvPr/>
        </p:nvSpPr>
        <p:spPr>
          <a:xfrm>
            <a:off x="1013314" y="2428388"/>
            <a:ext cx="3961358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 = int(input('What is your age?: '))</a:t>
            </a:r>
          </a:p>
          <a:p>
            <a:r>
              <a:rPr lang="en-US" dirty="0"/>
              <a:t>if (age &gt;= 21) and (age &lt;= 81):</a:t>
            </a:r>
          </a:p>
          <a:p>
            <a:r>
              <a:rPr lang="en-US" dirty="0"/>
              <a:t>    print('You can rent a car')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9C0D7-1763-4CCC-8440-760BD5F8ED35}"/>
              </a:ext>
            </a:extLst>
          </p:cNvPr>
          <p:cNvSpPr txBox="1"/>
          <p:nvPr/>
        </p:nvSpPr>
        <p:spPr>
          <a:xfrm>
            <a:off x="5360208" y="2428388"/>
            <a:ext cx="4513633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  <a:p>
            <a:r>
              <a:rPr lang="en-US" dirty="0"/>
              <a:t>Boolean operator is </a:t>
            </a:r>
            <a:r>
              <a:rPr lang="en-US" b="1" dirty="0"/>
              <a:t>and</a:t>
            </a:r>
          </a:p>
          <a:p>
            <a:r>
              <a:rPr lang="en-US" dirty="0"/>
              <a:t>Chaining performs comparisons left to right: </a:t>
            </a:r>
          </a:p>
          <a:p>
            <a:r>
              <a:rPr lang="en-US" dirty="0"/>
              <a:t>(age &gt;= 21) is True</a:t>
            </a:r>
          </a:p>
          <a:p>
            <a:r>
              <a:rPr lang="en-US" dirty="0"/>
              <a:t>(age &lt;= 81) is True</a:t>
            </a:r>
          </a:p>
          <a:p>
            <a:r>
              <a:rPr lang="en-US" dirty="0"/>
              <a:t>The Boolean expression evaluates to </a:t>
            </a:r>
            <a:r>
              <a:rPr lang="en-US" b="1" dirty="0"/>
              <a:t>True</a:t>
            </a:r>
          </a:p>
          <a:p>
            <a:r>
              <a:rPr lang="en-US" dirty="0"/>
              <a:t>The print statement is: You can rent a car</a:t>
            </a:r>
          </a:p>
        </p:txBody>
      </p:sp>
    </p:spTree>
    <p:extLst>
      <p:ext uri="{BB962C8B-B14F-4D97-AF65-F5344CB8AC3E}">
        <p14:creationId xmlns:p14="http://schemas.microsoft.com/office/powerpoint/2010/main" val="37568550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printed out in the following code block?</a:t>
            </a:r>
          </a:p>
          <a:p>
            <a:endParaRPr lang="en-US" sz="2400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55F38-F24D-454E-B753-7FDCB9E89785}"/>
              </a:ext>
            </a:extLst>
          </p:cNvPr>
          <p:cNvSpPr txBox="1"/>
          <p:nvPr/>
        </p:nvSpPr>
        <p:spPr>
          <a:xfrm>
            <a:off x="932415" y="2707193"/>
            <a:ext cx="5249524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to_be</a:t>
            </a:r>
            <a:r>
              <a:rPr lang="en-US" dirty="0"/>
              <a:t> = False</a:t>
            </a:r>
          </a:p>
          <a:p>
            <a:r>
              <a:rPr lang="en-US" dirty="0"/>
              <a:t>if (</a:t>
            </a:r>
            <a:r>
              <a:rPr lang="en-US" dirty="0" err="1"/>
              <a:t>to_be</a:t>
            </a:r>
            <a:r>
              <a:rPr lang="en-US" dirty="0"/>
              <a:t> or (not </a:t>
            </a:r>
            <a:r>
              <a:rPr lang="en-US" dirty="0" err="1"/>
              <a:t>to_be</a:t>
            </a:r>
            <a:r>
              <a:rPr lang="en-US" dirty="0"/>
              <a:t>)):</a:t>
            </a:r>
          </a:p>
          <a:p>
            <a:r>
              <a:rPr lang="en-US" dirty="0"/>
              <a:t>   print('Tautology')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print('Contradiction')</a:t>
            </a:r>
          </a:p>
        </p:txBody>
      </p:sp>
    </p:spTree>
    <p:extLst>
      <p:ext uri="{BB962C8B-B14F-4D97-AF65-F5344CB8AC3E}">
        <p14:creationId xmlns:p14="http://schemas.microsoft.com/office/powerpoint/2010/main" val="37855922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</a:t>
            </a:r>
            <a:r>
              <a:rPr lang="en-US" sz="2200" b="1" dirty="0"/>
              <a:t>data types </a:t>
            </a:r>
            <a:r>
              <a:rPr lang="en-US" sz="2200" dirty="0"/>
              <a:t>can be compared? </a:t>
            </a:r>
          </a:p>
          <a:p>
            <a:pPr lvl="1"/>
            <a:r>
              <a:rPr lang="en-US" sz="2000" i="1" dirty="0"/>
              <a:t>Integers and floating-points</a:t>
            </a:r>
          </a:p>
          <a:p>
            <a:pPr lvl="1"/>
            <a:r>
              <a:rPr lang="en-US" sz="2000" i="1" dirty="0"/>
              <a:t>Strings</a:t>
            </a:r>
          </a:p>
          <a:p>
            <a:pPr lvl="1"/>
            <a:r>
              <a:rPr lang="en-US" sz="2000" i="1" dirty="0"/>
              <a:t>Lists and tuples</a:t>
            </a:r>
            <a:endParaRPr lang="en-US" sz="2000" dirty="0"/>
          </a:p>
          <a:p>
            <a:pPr lvl="1"/>
            <a:r>
              <a:rPr lang="en-US" sz="2000" i="1" dirty="0"/>
              <a:t>Dictionaries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</p:spTree>
    <p:extLst>
      <p:ext uri="{BB962C8B-B14F-4D97-AF65-F5344CB8AC3E}">
        <p14:creationId xmlns:p14="http://schemas.microsoft.com/office/powerpoint/2010/main" val="2336240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</a:t>
            </a:r>
            <a:r>
              <a:rPr lang="en-US" sz="2200" b="1" dirty="0"/>
              <a:t>data types </a:t>
            </a:r>
            <a:r>
              <a:rPr lang="en-US" sz="2200" dirty="0"/>
              <a:t>can be compared? </a:t>
            </a:r>
          </a:p>
          <a:p>
            <a:pPr lvl="1"/>
            <a:r>
              <a:rPr lang="en-US" sz="2000" i="1" dirty="0"/>
              <a:t>Integers and floating-points: </a:t>
            </a:r>
            <a:r>
              <a:rPr lang="en-US" sz="2000" dirty="0"/>
              <a:t>arithmetically compared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Strings: compared by converting each character to a number value (ASCII or Unicode) and then comparing each character in order</a:t>
            </a:r>
          </a:p>
          <a:p>
            <a:pPr lvl="1"/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81066-16CA-4448-BF5D-48C2F5B69B1F}"/>
              </a:ext>
            </a:extLst>
          </p:cNvPr>
          <p:cNvSpPr/>
          <p:nvPr/>
        </p:nvSpPr>
        <p:spPr>
          <a:xfrm>
            <a:off x="0" y="2580265"/>
            <a:ext cx="12192000" cy="95988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B6A32-EFC6-450E-8821-2B06C06BEE15}"/>
              </a:ext>
            </a:extLst>
          </p:cNvPr>
          <p:cNvSpPr txBox="1"/>
          <p:nvPr/>
        </p:nvSpPr>
        <p:spPr>
          <a:xfrm>
            <a:off x="1454436" y="2599248"/>
            <a:ext cx="2854010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&gt; 3 </a:t>
            </a:r>
          </a:p>
          <a:p>
            <a:r>
              <a:rPr lang="en-US" dirty="0"/>
              <a:t>2.0 == 2.0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EA8F6-C007-4F8B-A8F0-C67D38D92FEA}"/>
              </a:ext>
            </a:extLst>
          </p:cNvPr>
          <p:cNvSpPr/>
          <p:nvPr/>
        </p:nvSpPr>
        <p:spPr>
          <a:xfrm>
            <a:off x="1399" y="4579116"/>
            <a:ext cx="12192000" cy="95988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BC65B-24DE-451C-B530-2628C6D41523}"/>
              </a:ext>
            </a:extLst>
          </p:cNvPr>
          <p:cNvSpPr txBox="1"/>
          <p:nvPr/>
        </p:nvSpPr>
        <p:spPr>
          <a:xfrm>
            <a:off x="1417385" y="4680960"/>
            <a:ext cx="277711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'Tue' == 'Wed'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2432-33A2-4807-84DF-DF8CE5EF7333}"/>
              </a:ext>
            </a:extLst>
          </p:cNvPr>
          <p:cNvSpPr txBox="1"/>
          <p:nvPr/>
        </p:nvSpPr>
        <p:spPr>
          <a:xfrm>
            <a:off x="4885909" y="4680960"/>
            <a:ext cx="277711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 == W: 84 == 87 is False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9EED89-F0F7-4602-8365-2C677295A04C}"/>
              </a:ext>
            </a:extLst>
          </p:cNvPr>
          <p:cNvSpPr/>
          <p:nvPr/>
        </p:nvSpPr>
        <p:spPr>
          <a:xfrm>
            <a:off x="4793466" y="5057136"/>
            <a:ext cx="4958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Source: https://en.wikipedia.org/wiki/List_of_Unicode_characters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1D2E6B-EAA6-4AA6-BAF3-E4B6B27504A6}"/>
              </a:ext>
            </a:extLst>
          </p:cNvPr>
          <p:cNvSpPr txBox="1"/>
          <p:nvPr/>
        </p:nvSpPr>
        <p:spPr>
          <a:xfrm>
            <a:off x="4900928" y="2598544"/>
            <a:ext cx="5357049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&gt; 3 is False</a:t>
            </a:r>
          </a:p>
          <a:p>
            <a:r>
              <a:rPr lang="en-US" dirty="0"/>
              <a:t>floating-number are imprecisely represented. ==, != comparisons are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0053339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</a:t>
            </a:r>
            <a:r>
              <a:rPr lang="en-US" sz="2200" b="1" dirty="0"/>
              <a:t>data types </a:t>
            </a:r>
            <a:r>
              <a:rPr lang="en-US" sz="2200" dirty="0"/>
              <a:t>can be compared? </a:t>
            </a:r>
          </a:p>
          <a:p>
            <a:pPr lvl="1"/>
            <a:r>
              <a:rPr lang="en-US" sz="2000" i="1" dirty="0"/>
              <a:t>Lists and tuples: </a:t>
            </a:r>
            <a:r>
              <a:rPr lang="en-US" sz="2000" dirty="0"/>
              <a:t>compared via an ordered comparison of every element in the sequence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Dictionaries: compared by sorting the keys and values of each dictionary and then comparing them as lists</a:t>
            </a:r>
          </a:p>
          <a:p>
            <a:pPr lvl="1"/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481066-16CA-4448-BF5D-48C2F5B69B1F}"/>
              </a:ext>
            </a:extLst>
          </p:cNvPr>
          <p:cNvSpPr/>
          <p:nvPr/>
        </p:nvSpPr>
        <p:spPr>
          <a:xfrm>
            <a:off x="0" y="2613821"/>
            <a:ext cx="12192000" cy="1324266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EA8F6-C007-4F8B-A8F0-C67D38D92FEA}"/>
              </a:ext>
            </a:extLst>
          </p:cNvPr>
          <p:cNvSpPr/>
          <p:nvPr/>
        </p:nvSpPr>
        <p:spPr>
          <a:xfrm>
            <a:off x="3517" y="4842130"/>
            <a:ext cx="12192000" cy="95988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BC65B-24DE-451C-B530-2628C6D41523}"/>
              </a:ext>
            </a:extLst>
          </p:cNvPr>
          <p:cNvSpPr txBox="1"/>
          <p:nvPr/>
        </p:nvSpPr>
        <p:spPr>
          <a:xfrm>
            <a:off x="1446046" y="4983180"/>
            <a:ext cx="4535303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products1 = {'GM seed': 120, 'Conv' : 87}</a:t>
            </a:r>
          </a:p>
          <a:p>
            <a:r>
              <a:rPr lang="en-US" dirty="0"/>
              <a:t>products2 = {'GM seed': 120, 'Conv' : 88}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2432-33A2-4807-84DF-DF8CE5EF7333}"/>
              </a:ext>
            </a:extLst>
          </p:cNvPr>
          <p:cNvSpPr txBox="1"/>
          <p:nvPr/>
        </p:nvSpPr>
        <p:spPr>
          <a:xfrm>
            <a:off x="6305370" y="4983180"/>
            <a:ext cx="277711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See next page for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84768-E461-416F-9666-D42AF8B374C0}"/>
              </a:ext>
            </a:extLst>
          </p:cNvPr>
          <p:cNvSpPr txBox="1"/>
          <p:nvPr/>
        </p:nvSpPr>
        <p:spPr>
          <a:xfrm>
            <a:off x="1415986" y="2665331"/>
            <a:ext cx="2854010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price1 = [50, 60, 75]</a:t>
            </a:r>
          </a:p>
          <a:p>
            <a:r>
              <a:rPr lang="en-US" dirty="0"/>
              <a:t>price2 = [50, 60, 85]</a:t>
            </a:r>
          </a:p>
          <a:p>
            <a:r>
              <a:rPr lang="en-US" dirty="0"/>
              <a:t>price1 == price2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B54286-2BD9-4348-B780-BC9F987F3E5A}"/>
              </a:ext>
            </a:extLst>
          </p:cNvPr>
          <p:cNvSpPr txBox="1"/>
          <p:nvPr/>
        </p:nvSpPr>
        <p:spPr>
          <a:xfrm>
            <a:off x="4961410" y="2678808"/>
            <a:ext cx="3625422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price1[1] == price2[1] is True</a:t>
            </a:r>
          </a:p>
          <a:p>
            <a:r>
              <a:rPr lang="en-US" dirty="0"/>
              <a:t>price1[2] == price2[2] is True</a:t>
            </a:r>
          </a:p>
          <a:p>
            <a:r>
              <a:rPr lang="en-US" dirty="0"/>
              <a:t>price1[3] == price2[3] is False</a:t>
            </a:r>
          </a:p>
          <a:p>
            <a:r>
              <a:rPr lang="en-US" dirty="0"/>
              <a:t>The expression evaluates to False</a:t>
            </a:r>
          </a:p>
        </p:txBody>
      </p:sp>
    </p:spTree>
    <p:extLst>
      <p:ext uri="{BB962C8B-B14F-4D97-AF65-F5344CB8AC3E}">
        <p14:creationId xmlns:p14="http://schemas.microsoft.com/office/powerpoint/2010/main" val="21919216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</a:t>
            </a:r>
            <a:r>
              <a:rPr lang="en-US" sz="2200" b="1" dirty="0"/>
              <a:t>data types </a:t>
            </a:r>
            <a:r>
              <a:rPr lang="en-US" sz="2200" dirty="0"/>
              <a:t>can be compared? </a:t>
            </a:r>
            <a:endParaRPr lang="en-US" sz="2000" dirty="0"/>
          </a:p>
          <a:p>
            <a:pPr lvl="1"/>
            <a:r>
              <a:rPr lang="en-US" sz="2000" dirty="0"/>
              <a:t>Dictionaries: compared by sorting the keys and values of each dictionary and then comparing them as lists</a:t>
            </a:r>
          </a:p>
          <a:p>
            <a:pPr lvl="1"/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EA8F6-C007-4F8B-A8F0-C67D38D92FEA}"/>
              </a:ext>
            </a:extLst>
          </p:cNvPr>
          <p:cNvSpPr/>
          <p:nvPr/>
        </p:nvSpPr>
        <p:spPr>
          <a:xfrm>
            <a:off x="0" y="2659310"/>
            <a:ext cx="12192000" cy="383376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BC65B-24DE-451C-B530-2628C6D41523}"/>
              </a:ext>
            </a:extLst>
          </p:cNvPr>
          <p:cNvSpPr txBox="1"/>
          <p:nvPr/>
        </p:nvSpPr>
        <p:spPr>
          <a:xfrm>
            <a:off x="1449200" y="2697422"/>
            <a:ext cx="4535303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products1 = {'GM seed': 120, 'Conv' : 87}</a:t>
            </a:r>
          </a:p>
          <a:p>
            <a:r>
              <a:rPr lang="en-US" dirty="0"/>
              <a:t>products2 = {'GM seed': 120, 'Conv' : 88}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A2432-33A2-4807-84DF-DF8CE5EF7333}"/>
              </a:ext>
            </a:extLst>
          </p:cNvPr>
          <p:cNvSpPr txBox="1"/>
          <p:nvPr/>
        </p:nvSpPr>
        <p:spPr>
          <a:xfrm>
            <a:off x="6096000" y="2697422"/>
            <a:ext cx="5984503" cy="375487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#return dictionary keys</a:t>
            </a:r>
          </a:p>
          <a:p>
            <a:r>
              <a:rPr lang="en-US" sz="1400" dirty="0"/>
              <a:t>keys1 = sorted(products1.keys()) </a:t>
            </a:r>
          </a:p>
          <a:p>
            <a:r>
              <a:rPr lang="en-US" sz="1400" dirty="0"/>
              <a:t>keys2 = sorted(products2.keys()) </a:t>
            </a:r>
          </a:p>
          <a:p>
            <a:r>
              <a:rPr lang="en-US" sz="1400" b="1" dirty="0"/>
              <a:t># return dictionary values</a:t>
            </a:r>
          </a:p>
          <a:p>
            <a:r>
              <a:rPr lang="en-US" sz="1400" dirty="0"/>
              <a:t>value1 = sorted(products1.values())</a:t>
            </a:r>
          </a:p>
          <a:p>
            <a:r>
              <a:rPr lang="en-US" sz="1400" dirty="0"/>
              <a:t>print(value1)</a:t>
            </a:r>
          </a:p>
          <a:p>
            <a:r>
              <a:rPr lang="en-US" sz="1400" dirty="0"/>
              <a:t>value2 = sorted(products2.values())</a:t>
            </a:r>
          </a:p>
          <a:p>
            <a:r>
              <a:rPr lang="en-US" sz="1400" dirty="0"/>
              <a:t>print(value2)</a:t>
            </a:r>
          </a:p>
          <a:p>
            <a:r>
              <a:rPr lang="en-US" sz="1400" b="1" dirty="0"/>
              <a:t># print messages</a:t>
            </a:r>
          </a:p>
          <a:p>
            <a:r>
              <a:rPr lang="en-US" sz="1400" dirty="0"/>
              <a:t>if(keys1 == keys2):    </a:t>
            </a:r>
          </a:p>
          <a:p>
            <a:r>
              <a:rPr lang="en-US" sz="1400" dirty="0"/>
              <a:t>    print("The keys are the same")    </a:t>
            </a:r>
          </a:p>
          <a:p>
            <a:r>
              <a:rPr lang="en-US" sz="1400" dirty="0"/>
              <a:t>    if(value1 == value2):        </a:t>
            </a:r>
          </a:p>
          <a:p>
            <a:r>
              <a:rPr lang="en-US" sz="1400" dirty="0"/>
              <a:t>        print('The values are also the same')    </a:t>
            </a:r>
          </a:p>
          <a:p>
            <a:r>
              <a:rPr lang="en-US" sz="1400" dirty="0"/>
              <a:t>    else:       </a:t>
            </a:r>
          </a:p>
          <a:p>
            <a:r>
              <a:rPr lang="en-US" sz="1400" dirty="0"/>
              <a:t>        print('The values are not the same')</a:t>
            </a:r>
          </a:p>
          <a:p>
            <a:r>
              <a:rPr lang="en-US" sz="1400" dirty="0"/>
              <a:t>else:    </a:t>
            </a:r>
          </a:p>
          <a:p>
            <a:r>
              <a:rPr lang="en-US" sz="1400" dirty="0"/>
              <a:t>    print('The keys are not the same')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1EB37-A807-4F08-A209-996B98364F94}"/>
              </a:ext>
            </a:extLst>
          </p:cNvPr>
          <p:cNvSpPr txBox="1"/>
          <p:nvPr/>
        </p:nvSpPr>
        <p:spPr>
          <a:xfrm>
            <a:off x="1480297" y="3743275"/>
            <a:ext cx="42699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Notes:</a:t>
            </a:r>
          </a:p>
          <a:p>
            <a:r>
              <a:rPr lang="en-US" sz="1400" dirty="0"/>
              <a:t>sorted() is a built-in function</a:t>
            </a:r>
          </a:p>
          <a:p>
            <a:r>
              <a:rPr lang="en-US" sz="1400" dirty="0" err="1"/>
              <a:t>dictionary.keys</a:t>
            </a:r>
            <a:r>
              <a:rPr lang="en-US" sz="1400" dirty="0"/>
              <a:t>() is a dictionary method</a:t>
            </a:r>
          </a:p>
          <a:p>
            <a:r>
              <a:rPr lang="en-US" sz="1400" dirty="0" err="1"/>
              <a:t>dictionary.values</a:t>
            </a:r>
            <a:r>
              <a:rPr lang="en-US" sz="1400" dirty="0"/>
              <a:t>() is a dictionary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503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Why are Boolean operators (</a:t>
            </a:r>
            <a:r>
              <a:rPr lang="en-US" sz="2200" b="1" dirty="0"/>
              <a:t>and</a:t>
            </a:r>
            <a:r>
              <a:rPr lang="en-US" sz="2200" dirty="0"/>
              <a:t>,</a:t>
            </a:r>
            <a:r>
              <a:rPr lang="en-US" sz="2200" b="1" dirty="0"/>
              <a:t> or</a:t>
            </a:r>
            <a:r>
              <a:rPr lang="en-US" sz="2200" dirty="0"/>
              <a:t>,</a:t>
            </a:r>
            <a:r>
              <a:rPr lang="en-US" sz="2200" b="1" dirty="0"/>
              <a:t> not</a:t>
            </a:r>
            <a:r>
              <a:rPr lang="en-US" sz="2200" dirty="0"/>
              <a:t>) important in programming? </a:t>
            </a:r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</p:spTree>
    <p:extLst>
      <p:ext uri="{BB962C8B-B14F-4D97-AF65-F5344CB8AC3E}">
        <p14:creationId xmlns:p14="http://schemas.microsoft.com/office/powerpoint/2010/main" val="4176037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EC90A566-3BD2-4682-8707-F7716AD2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" y="1699518"/>
            <a:ext cx="7675881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An interpreted, high-level programming language</a:t>
            </a:r>
          </a:p>
          <a:p>
            <a:endParaRPr lang="en-US" sz="2200" dirty="0"/>
          </a:p>
          <a:p>
            <a:r>
              <a:rPr lang="en-US" sz="2200" dirty="0"/>
              <a:t>Invented in The Netherlands by Guido van Rossum</a:t>
            </a:r>
          </a:p>
          <a:p>
            <a:endParaRPr lang="en-US" sz="2200" dirty="0"/>
          </a:p>
          <a:p>
            <a:r>
              <a:rPr lang="en-US" sz="2200" dirty="0"/>
              <a:t>Conceived in the late 1980s as a successor to the ABC language</a:t>
            </a:r>
          </a:p>
          <a:p>
            <a:endParaRPr lang="en-US" sz="2200" dirty="0"/>
          </a:p>
          <a:p>
            <a:r>
              <a:rPr lang="en-US" sz="2200" dirty="0"/>
              <a:t>First released in 1990 (Python 2.0) </a:t>
            </a:r>
          </a:p>
          <a:p>
            <a:endParaRPr lang="en-US" sz="2200" dirty="0"/>
          </a:p>
          <a:p>
            <a:r>
              <a:rPr lang="en-US" sz="2200" dirty="0"/>
              <a:t>Major update in 2008 (</a:t>
            </a:r>
            <a:r>
              <a:rPr lang="en-US" sz="2200" b="1" dirty="0"/>
              <a:t>Python 3.0</a:t>
            </a:r>
            <a:r>
              <a:rPr lang="en-US" sz="2200" dirty="0"/>
              <a:t>, not backward compatible,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b="1" dirty="0"/>
              <a:t>highly preferred</a:t>
            </a:r>
            <a:r>
              <a:rPr lang="en-US" sz="2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1F147-6987-41C0-BD61-B35AFAA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45" y="1047085"/>
            <a:ext cx="2650836" cy="4923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DEED4-AF25-4BF8-A513-FBB7CE5147D2}"/>
              </a:ext>
            </a:extLst>
          </p:cNvPr>
          <p:cNvSpPr/>
          <p:nvPr/>
        </p:nvSpPr>
        <p:spPr>
          <a:xfrm>
            <a:off x="8885844" y="5971048"/>
            <a:ext cx="2650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Source: https://en.wikipedia.org/wiki/Guido_van_Rossum</a:t>
            </a:r>
            <a:endParaRPr lang="en-US" sz="9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20982A-49F1-4D1F-BFA2-0E6136BFA9B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Python – language history</a:t>
            </a:r>
          </a:p>
        </p:txBody>
      </p:sp>
    </p:spTree>
    <p:extLst>
      <p:ext uri="{BB962C8B-B14F-4D97-AF65-F5344CB8AC3E}">
        <p14:creationId xmlns:p14="http://schemas.microsoft.com/office/powerpoint/2010/main" val="15806330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Why are Boolean operators (</a:t>
            </a:r>
            <a:r>
              <a:rPr lang="en-US" sz="2200" b="1" dirty="0"/>
              <a:t>and</a:t>
            </a:r>
            <a:r>
              <a:rPr lang="en-US" sz="2200" dirty="0"/>
              <a:t>,</a:t>
            </a:r>
            <a:r>
              <a:rPr lang="en-US" sz="2200" b="1" dirty="0"/>
              <a:t> or</a:t>
            </a:r>
            <a:r>
              <a:rPr lang="en-US" sz="2200" dirty="0"/>
              <a:t>,</a:t>
            </a:r>
            <a:r>
              <a:rPr lang="en-US" sz="2200" b="1" dirty="0"/>
              <a:t> not</a:t>
            </a:r>
            <a:r>
              <a:rPr lang="en-US" sz="2200" dirty="0"/>
              <a:t>) important in programming? </a:t>
            </a:r>
          </a:p>
          <a:p>
            <a:r>
              <a:rPr lang="en-US" sz="2200" dirty="0"/>
              <a:t>They are commonly used in expressions found in if-else statements!</a:t>
            </a:r>
          </a:p>
          <a:p>
            <a:r>
              <a:rPr lang="en-US" sz="2200" dirty="0"/>
              <a:t>To understand loops you need to understand Booleans.</a:t>
            </a:r>
          </a:p>
          <a:p>
            <a:r>
              <a:rPr lang="en-US" sz="2200" dirty="0"/>
              <a:t>How do you code “</a:t>
            </a:r>
            <a:r>
              <a:rPr lang="en-US" sz="2200" i="1" dirty="0"/>
              <a:t>I cannot rent a car if I am less than 21 years old and more than 81 years old</a:t>
            </a:r>
            <a:r>
              <a:rPr lang="en-US" sz="2200" dirty="0"/>
              <a:t>” using Boolean operators?</a:t>
            </a:r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41684-18F7-4C19-810C-6A98C1FAAE7D}"/>
              </a:ext>
            </a:extLst>
          </p:cNvPr>
          <p:cNvSpPr/>
          <p:nvPr/>
        </p:nvSpPr>
        <p:spPr>
          <a:xfrm>
            <a:off x="0" y="3953468"/>
            <a:ext cx="12192000" cy="2480887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36960-80DA-42DE-8215-28E33955C0C2}"/>
              </a:ext>
            </a:extLst>
          </p:cNvPr>
          <p:cNvSpPr txBox="1"/>
          <p:nvPr/>
        </p:nvSpPr>
        <p:spPr>
          <a:xfrm>
            <a:off x="979757" y="4016508"/>
            <a:ext cx="5798547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 = int(input('Enter driver\'s age: ')</a:t>
            </a:r>
          </a:p>
          <a:p>
            <a:r>
              <a:rPr lang="en-US" dirty="0"/>
              <a:t>if (age &gt;= 21) </a:t>
            </a:r>
            <a:r>
              <a:rPr lang="en-US" b="1" dirty="0"/>
              <a:t>and </a:t>
            </a:r>
            <a:r>
              <a:rPr lang="en-US" dirty="0"/>
              <a:t>(age &lt;= 81):</a:t>
            </a:r>
          </a:p>
          <a:p>
            <a:r>
              <a:rPr lang="en-US" dirty="0"/>
              <a:t>    print('I can rent a car')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if (age &lt; 21): </a:t>
            </a:r>
          </a:p>
          <a:p>
            <a:r>
              <a:rPr lang="en-US" dirty="0"/>
              <a:t>        print('Too young to rent a car')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print('Too old to rent a car')</a:t>
            </a:r>
          </a:p>
        </p:txBody>
      </p:sp>
    </p:spTree>
    <p:extLst>
      <p:ext uri="{BB962C8B-B14F-4D97-AF65-F5344CB8AC3E}">
        <p14:creationId xmlns:p14="http://schemas.microsoft.com/office/powerpoint/2010/main" val="231643771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CB321DB-4887-4110-8A6C-D4F0B28BB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5D418-5AFE-4D77-9E75-9AC223692EBE}"/>
              </a:ext>
            </a:extLst>
          </p:cNvPr>
          <p:cNvSpPr txBox="1">
            <a:spLocks/>
          </p:cNvSpPr>
          <p:nvPr/>
        </p:nvSpPr>
        <p:spPr>
          <a:xfrm>
            <a:off x="807719" y="229393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C38FA-9FE2-4C9A-B8F9-C2F19A56A44C}"/>
              </a:ext>
            </a:extLst>
          </p:cNvPr>
          <p:cNvSpPr txBox="1"/>
          <p:nvPr/>
        </p:nvSpPr>
        <p:spPr>
          <a:xfrm>
            <a:off x="1048624" y="6028548"/>
            <a:ext cx="392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Zybooks</a:t>
            </a:r>
            <a:r>
              <a:rPr lang="en-US" sz="1200" dirty="0"/>
              <a:t>, Table 4.7.1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D527F9-92B4-40ED-91B5-71C14E4E28B7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600168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Boolean statements – operator precedence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AC2BDC-3516-4D0C-8B16-F2C03F4C2C52}"/>
              </a:ext>
            </a:extLst>
          </p:cNvPr>
          <p:cNvSpPr txBox="1">
            <a:spLocks/>
          </p:cNvSpPr>
          <p:nvPr/>
        </p:nvSpPr>
        <p:spPr>
          <a:xfrm>
            <a:off x="691414" y="1717296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An expression is evaluated using the order of standard mathematics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1662C-BC41-4F2C-BD4C-35FCCCE8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24" y="2138108"/>
            <a:ext cx="8548382" cy="38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50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output?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CFD1-7D9E-4A60-BE94-479C7414A9A8}"/>
              </a:ext>
            </a:extLst>
          </p:cNvPr>
          <p:cNvSpPr txBox="1"/>
          <p:nvPr/>
        </p:nvSpPr>
        <p:spPr>
          <a:xfrm>
            <a:off x="846475" y="2553305"/>
            <a:ext cx="7703635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integer = 4</a:t>
            </a:r>
          </a:p>
          <a:p>
            <a:r>
              <a:rPr lang="en-US" dirty="0"/>
              <a:t>if(integer &gt; 4 + 2):</a:t>
            </a:r>
          </a:p>
          <a:p>
            <a:r>
              <a:rPr lang="en-US" dirty="0"/>
              <a:t>    print('integer is greater than 4')</a:t>
            </a:r>
          </a:p>
          <a:p>
            <a:r>
              <a:rPr lang="en-US" dirty="0"/>
              <a:t>    integer = 4 + 2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print('integer is not greater than 4. The integer value is', </a:t>
            </a:r>
            <a:r>
              <a:rPr lang="en-US" i="1" dirty="0"/>
              <a:t>integer</a:t>
            </a:r>
            <a:r>
              <a:rPr lang="en-US" dirty="0"/>
              <a:t>, '.')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817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output if input is 33?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CFD1-7D9E-4A60-BE94-479C7414A9A8}"/>
              </a:ext>
            </a:extLst>
          </p:cNvPr>
          <p:cNvSpPr txBox="1"/>
          <p:nvPr/>
        </p:nvSpPr>
        <p:spPr>
          <a:xfrm>
            <a:off x="846475" y="2553305"/>
            <a:ext cx="7703635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 = int(input())</a:t>
            </a:r>
          </a:p>
          <a:p>
            <a:endParaRPr lang="en-US" dirty="0"/>
          </a:p>
          <a:p>
            <a:r>
              <a:rPr lang="en-US" dirty="0"/>
              <a:t>if(age ==18):</a:t>
            </a:r>
          </a:p>
          <a:p>
            <a:r>
              <a:rPr lang="en-US" dirty="0"/>
              <a:t>   print('ready for college?')</a:t>
            </a:r>
          </a:p>
          <a:p>
            <a:r>
              <a:rPr lang="en-US" dirty="0" err="1"/>
              <a:t>elif</a:t>
            </a:r>
            <a:r>
              <a:rPr lang="en-US" dirty="0"/>
              <a:t>(age == 22):</a:t>
            </a:r>
          </a:p>
          <a:p>
            <a:r>
              <a:rPr lang="en-US" dirty="0"/>
              <a:t>   print('ready for grad school?')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if(age &lt; 18):</a:t>
            </a:r>
          </a:p>
          <a:p>
            <a:r>
              <a:rPr lang="en-US" dirty="0"/>
              <a:t>      print('too young')</a:t>
            </a:r>
          </a:p>
          <a:p>
            <a:r>
              <a:rPr lang="en-US" dirty="0"/>
              <a:t>   else:</a:t>
            </a:r>
          </a:p>
          <a:p>
            <a:r>
              <a:rPr lang="en-US" dirty="0"/>
              <a:t>      print('you are probably in grad school or already have a job')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296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Membership operators: </a:t>
            </a:r>
            <a:r>
              <a:rPr lang="en-US" sz="2200" b="1" dirty="0"/>
              <a:t>in / not in</a:t>
            </a:r>
          </a:p>
          <a:p>
            <a:r>
              <a:rPr lang="en-US" sz="2200" dirty="0"/>
              <a:t>Why are membership operators important? Or how we can make use of them?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Membership operators</a:t>
            </a:r>
          </a:p>
        </p:txBody>
      </p:sp>
    </p:spTree>
    <p:extLst>
      <p:ext uri="{BB962C8B-B14F-4D97-AF65-F5344CB8AC3E}">
        <p14:creationId xmlns:p14="http://schemas.microsoft.com/office/powerpoint/2010/main" val="739221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Membership operators: </a:t>
            </a:r>
            <a:r>
              <a:rPr lang="en-US" sz="2200" b="1" dirty="0"/>
              <a:t>in / not in</a:t>
            </a:r>
          </a:p>
          <a:p>
            <a:r>
              <a:rPr lang="en-US" sz="2200" dirty="0"/>
              <a:t>Why are membership operators important? Or how we can make use of them?</a:t>
            </a:r>
          </a:p>
          <a:p>
            <a:r>
              <a:rPr lang="en-US" sz="2200" dirty="0"/>
              <a:t>Many times we want to know if a specific value exists in a container (</a:t>
            </a:r>
            <a:r>
              <a:rPr lang="en-US" sz="2200" dirty="0" err="1"/>
              <a:t>eg.</a:t>
            </a:r>
            <a:r>
              <a:rPr lang="en-US" sz="2200" dirty="0"/>
              <a:t> list, tuple, dictionary), or if a substring is part of a string</a:t>
            </a:r>
          </a:p>
          <a:p>
            <a:r>
              <a:rPr lang="en-US" sz="2200" dirty="0"/>
              <a:t>For example, what do you do if you only want to keep the rows in a list for which prices &gt; 99?</a:t>
            </a:r>
          </a:p>
          <a:p>
            <a:r>
              <a:rPr lang="en-US" sz="2200" b="1" dirty="0"/>
              <a:t>in / not in </a:t>
            </a:r>
            <a:r>
              <a:rPr lang="en-US" sz="2200" dirty="0"/>
              <a:t>operands yield True or False if the left operand matches the value on the right side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Membership operators</a:t>
            </a:r>
          </a:p>
        </p:txBody>
      </p:sp>
    </p:spTree>
    <p:extLst>
      <p:ext uri="{BB962C8B-B14F-4D97-AF65-F5344CB8AC3E}">
        <p14:creationId xmlns:p14="http://schemas.microsoft.com/office/powerpoint/2010/main" val="41854753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Membership operators: </a:t>
            </a:r>
            <a:r>
              <a:rPr lang="en-US" sz="2200" b="1" dirty="0"/>
              <a:t>in / not in</a:t>
            </a:r>
          </a:p>
          <a:p>
            <a:r>
              <a:rPr lang="en-US" sz="2200" dirty="0"/>
              <a:t>Why are membership operators important? Or how we can make use of them?</a:t>
            </a:r>
          </a:p>
          <a:p>
            <a:r>
              <a:rPr lang="en-US" sz="2200" dirty="0"/>
              <a:t>Many times we want to know if a specific value exists in a container (</a:t>
            </a:r>
            <a:r>
              <a:rPr lang="en-US" sz="2200" dirty="0" err="1"/>
              <a:t>eg.</a:t>
            </a:r>
            <a:r>
              <a:rPr lang="en-US" sz="2200" dirty="0"/>
              <a:t> list, tuple, dictionary)</a:t>
            </a:r>
          </a:p>
          <a:p>
            <a:r>
              <a:rPr lang="en-US" sz="2200" dirty="0"/>
              <a:t>For example, what do you do if you only want to keep the rows in a list for which prices &gt; 99?</a:t>
            </a:r>
          </a:p>
          <a:p>
            <a:r>
              <a:rPr lang="en-US" sz="2200" b="1" dirty="0"/>
              <a:t>in / not in </a:t>
            </a:r>
            <a:r>
              <a:rPr lang="en-US" sz="2200" dirty="0"/>
              <a:t>operands yield True or False if the left operand matches the value on the right side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Membership operators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E4C41-A1EA-4CD9-8083-03F2605CCB00}"/>
              </a:ext>
            </a:extLst>
          </p:cNvPr>
          <p:cNvSpPr/>
          <p:nvPr/>
        </p:nvSpPr>
        <p:spPr>
          <a:xfrm>
            <a:off x="0" y="5018398"/>
            <a:ext cx="12192000" cy="169279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32067-271C-490E-B1E3-F2B2FCE11987}"/>
              </a:ext>
            </a:extLst>
          </p:cNvPr>
          <p:cNvSpPr txBox="1"/>
          <p:nvPr/>
        </p:nvSpPr>
        <p:spPr>
          <a:xfrm>
            <a:off x="1063647" y="5151758"/>
            <a:ext cx="3122460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prices = [100, 55, 66, 75, 99]</a:t>
            </a:r>
          </a:p>
          <a:p>
            <a:r>
              <a:rPr lang="en-US" dirty="0" err="1"/>
              <a:t>return_value</a:t>
            </a:r>
            <a:r>
              <a:rPr lang="en-US" dirty="0"/>
              <a:t> = 99 in prices</a:t>
            </a:r>
          </a:p>
          <a:p>
            <a:r>
              <a:rPr lang="en-US" dirty="0"/>
              <a:t>print(</a:t>
            </a:r>
            <a:r>
              <a:rPr lang="en-US" dirty="0" err="1"/>
              <a:t>return_value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4ACD2-C74B-41E3-957B-20FB43125652}"/>
              </a:ext>
            </a:extLst>
          </p:cNvPr>
          <p:cNvSpPr txBox="1"/>
          <p:nvPr/>
        </p:nvSpPr>
        <p:spPr>
          <a:xfrm>
            <a:off x="4534770" y="5151758"/>
            <a:ext cx="5464907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&lt;every element in the list is checked for the value of 99&gt;</a:t>
            </a:r>
          </a:p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0552321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output of the print statement?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EA4FC-C69E-4A18-AAE5-C755BAC4B7BA}"/>
              </a:ext>
            </a:extLst>
          </p:cNvPr>
          <p:cNvSpPr txBox="1"/>
          <p:nvPr/>
        </p:nvSpPr>
        <p:spPr>
          <a:xfrm>
            <a:off x="929424" y="2786063"/>
            <a:ext cx="6268330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prices = [100, 55, 66, 75, '99']</a:t>
            </a:r>
          </a:p>
          <a:p>
            <a:r>
              <a:rPr lang="en-US" dirty="0" err="1"/>
              <a:t>return_value</a:t>
            </a:r>
            <a:r>
              <a:rPr lang="en-US" dirty="0"/>
              <a:t> = 99 in prices</a:t>
            </a:r>
          </a:p>
          <a:p>
            <a:r>
              <a:rPr lang="en-US" dirty="0"/>
              <a:t>print('It is', </a:t>
            </a:r>
            <a:r>
              <a:rPr lang="en-US" dirty="0" err="1"/>
              <a:t>return_value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398008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code to check if 'GM seeds' is in the </a:t>
            </a:r>
            <a:r>
              <a:rPr lang="en-US" sz="2400" i="1" dirty="0"/>
              <a:t>products</a:t>
            </a:r>
            <a:r>
              <a:rPr lang="en-US" sz="2400" dirty="0"/>
              <a:t> dictionary keys. Print statement if True is 'We are lucky'. Print statement if False is 'Try next time!'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EA4FC-C69E-4A18-AAE5-C755BAC4B7BA}"/>
              </a:ext>
            </a:extLst>
          </p:cNvPr>
          <p:cNvSpPr txBox="1"/>
          <p:nvPr/>
        </p:nvSpPr>
        <p:spPr>
          <a:xfrm>
            <a:off x="912646" y="2962232"/>
            <a:ext cx="6268330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</a:t>
            </a:r>
            <a:r>
              <a:rPr lang="en-US" i="1" dirty="0"/>
              <a:t>'GM seed': 120, 'Conv' : 87}</a:t>
            </a:r>
          </a:p>
          <a:p>
            <a:r>
              <a:rPr lang="en-US" i="1" dirty="0"/>
              <a:t>'''</a:t>
            </a:r>
          </a:p>
          <a:p>
            <a:r>
              <a:rPr lang="en-US" i="1" dirty="0"/>
              <a:t>Your solution here</a:t>
            </a:r>
          </a:p>
          <a:p>
            <a:r>
              <a:rPr lang="en-US" i="1" dirty="0"/>
              <a:t>'''</a:t>
            </a:r>
          </a:p>
        </p:txBody>
      </p:sp>
    </p:spTree>
    <p:extLst>
      <p:ext uri="{BB962C8B-B14F-4D97-AF65-F5344CB8AC3E}">
        <p14:creationId xmlns:p14="http://schemas.microsoft.com/office/powerpoint/2010/main" val="14881541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code to check if 'GM seeds' is in the </a:t>
            </a:r>
            <a:r>
              <a:rPr lang="en-US" sz="2400" i="1" dirty="0"/>
              <a:t>products</a:t>
            </a:r>
            <a:r>
              <a:rPr lang="en-US" sz="2400" dirty="0"/>
              <a:t> dictionary keys. Print statement if True is 'We are lucky'. Print statement if False is 'Try next time!'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EA4FC-C69E-4A18-AAE5-C755BAC4B7BA}"/>
              </a:ext>
            </a:extLst>
          </p:cNvPr>
          <p:cNvSpPr txBox="1"/>
          <p:nvPr/>
        </p:nvSpPr>
        <p:spPr>
          <a:xfrm>
            <a:off x="912646" y="2962232"/>
            <a:ext cx="6268330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products = {</a:t>
            </a:r>
            <a:r>
              <a:rPr lang="en-US" i="1" dirty="0"/>
              <a:t>'GM seed': 120, 'Conv' : 87}</a:t>
            </a:r>
          </a:p>
          <a:p>
            <a:r>
              <a:rPr lang="en-US" dirty="0"/>
              <a:t>if </a:t>
            </a:r>
            <a:r>
              <a:rPr lang="en-US" i="1" dirty="0"/>
              <a:t>'GM seed' in </a:t>
            </a:r>
            <a:r>
              <a:rPr lang="en-US" i="1" dirty="0" err="1"/>
              <a:t>products.keys</a:t>
            </a:r>
            <a:r>
              <a:rPr lang="en-US" i="1" dirty="0"/>
              <a:t>():</a:t>
            </a:r>
          </a:p>
          <a:p>
            <a:r>
              <a:rPr lang="en-US" dirty="0"/>
              <a:t>    print(</a:t>
            </a:r>
            <a:r>
              <a:rPr lang="en-US" i="1" dirty="0"/>
              <a:t>'We are lucky')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print(</a:t>
            </a:r>
            <a:r>
              <a:rPr lang="en-US" i="1" dirty="0"/>
              <a:t>'Try next time!')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4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430E41F-08A2-4728-906F-2B305008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696367"/>
            <a:ext cx="7675881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Its philosophy: </a:t>
            </a:r>
            <a:r>
              <a:rPr lang="en-US" sz="2200" i="1" dirty="0"/>
              <a:t>code</a:t>
            </a:r>
            <a:r>
              <a:rPr lang="en-US" sz="2200" dirty="0"/>
              <a:t> </a:t>
            </a:r>
            <a:r>
              <a:rPr lang="en-US" sz="2200" i="1" dirty="0"/>
              <a:t>readability</a:t>
            </a:r>
            <a:r>
              <a:rPr lang="en-US" sz="2200" dirty="0"/>
              <a:t> and significant </a:t>
            </a:r>
            <a:r>
              <a:rPr lang="en-US" sz="2200" i="1" dirty="0"/>
              <a:t>whitespace</a:t>
            </a:r>
          </a:p>
          <a:p>
            <a:endParaRPr lang="en-US" sz="2200" i="1" dirty="0"/>
          </a:p>
          <a:p>
            <a:r>
              <a:rPr lang="en-US" sz="2200" dirty="0"/>
              <a:t>Python interpreters are available in many operating systems</a:t>
            </a:r>
          </a:p>
          <a:p>
            <a:endParaRPr lang="en-US" sz="2200" dirty="0"/>
          </a:p>
          <a:p>
            <a:r>
              <a:rPr lang="en-US" sz="2200" dirty="0"/>
              <a:t>Guido van Rossum is fan of 'Monty Python's Flying Circus', a famous TV show in The Netherlands</a:t>
            </a:r>
          </a:p>
          <a:p>
            <a:endParaRPr lang="en-US" sz="2200" dirty="0"/>
          </a:p>
          <a:p>
            <a:r>
              <a:rPr lang="en-US" sz="2200" dirty="0"/>
              <a:t>Named after Monty Payton</a:t>
            </a:r>
          </a:p>
          <a:p>
            <a:endParaRPr lang="en-US" sz="2200" dirty="0"/>
          </a:p>
          <a:p>
            <a:r>
              <a:rPr lang="en-US" sz="2200" b="1" dirty="0"/>
              <a:t>Open-sourced</a:t>
            </a:r>
            <a:r>
              <a:rPr lang="en-US" sz="2200" dirty="0"/>
              <a:t> from the beginning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1F147-6987-41C0-BD61-B35AFAAB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845" y="1047085"/>
            <a:ext cx="2650836" cy="4923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BDEED4-AF25-4BF8-A513-FBB7CE5147D2}"/>
              </a:ext>
            </a:extLst>
          </p:cNvPr>
          <p:cNvSpPr/>
          <p:nvPr/>
        </p:nvSpPr>
        <p:spPr>
          <a:xfrm>
            <a:off x="8885844" y="5971048"/>
            <a:ext cx="2650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Source: https://en.wikipedia.org/wiki/Guido_van_Rossum</a:t>
            </a:r>
            <a:endParaRPr lang="en-US" sz="9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63BD67-AC82-45B2-8569-2F407949854A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Python – language history</a:t>
            </a:r>
          </a:p>
        </p:txBody>
      </p:sp>
    </p:spTree>
    <p:extLst>
      <p:ext uri="{BB962C8B-B14F-4D97-AF65-F5344CB8AC3E}">
        <p14:creationId xmlns:p14="http://schemas.microsoft.com/office/powerpoint/2010/main" val="216058301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Identity operators: </a:t>
            </a:r>
            <a:r>
              <a:rPr lang="en-US" sz="2200" b="1" dirty="0"/>
              <a:t>is / is not</a:t>
            </a:r>
          </a:p>
          <a:p>
            <a:r>
              <a:rPr lang="en-US" sz="2200" dirty="0"/>
              <a:t>Why are identity operators important? Or how we can make use of them?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Identity operators</a:t>
            </a:r>
          </a:p>
        </p:txBody>
      </p:sp>
    </p:spTree>
    <p:extLst>
      <p:ext uri="{BB962C8B-B14F-4D97-AF65-F5344CB8AC3E}">
        <p14:creationId xmlns:p14="http://schemas.microsoft.com/office/powerpoint/2010/main" val="29346331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97496" cy="4351338"/>
          </a:xfrm>
        </p:spPr>
        <p:txBody>
          <a:bodyPr>
            <a:noAutofit/>
          </a:bodyPr>
          <a:lstStyle/>
          <a:p>
            <a:r>
              <a:rPr lang="en-US" sz="2200" dirty="0"/>
              <a:t>Identity operators: </a:t>
            </a:r>
            <a:r>
              <a:rPr lang="en-US" sz="2200" b="1" dirty="0"/>
              <a:t>is / is not</a:t>
            </a:r>
          </a:p>
          <a:p>
            <a:r>
              <a:rPr lang="en-US" sz="2200" dirty="0"/>
              <a:t>Why are identity operators important? Or how we can make use of them?</a:t>
            </a:r>
          </a:p>
          <a:p>
            <a:r>
              <a:rPr lang="en-US" sz="2200" dirty="0"/>
              <a:t>What if we want to determine if two variables are the same object (i.e. share the same value)?</a:t>
            </a:r>
          </a:p>
          <a:p>
            <a:r>
              <a:rPr lang="en-US" sz="2200" dirty="0"/>
              <a:t>Identity operators </a:t>
            </a:r>
            <a:r>
              <a:rPr lang="en-US" sz="2200" i="1" dirty="0"/>
              <a:t>do not </a:t>
            </a:r>
            <a:r>
              <a:rPr lang="en-US" sz="2200" dirty="0"/>
              <a:t>compare object value! They compare object identities, which is the memory address of the object.</a:t>
            </a:r>
          </a:p>
          <a:p>
            <a:r>
              <a:rPr lang="en-US" sz="2200" dirty="0"/>
              <a:t>Identity operators return True if the operands reference the same object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Identity operators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BE5F2-89C5-462B-B155-064C409925A5}"/>
              </a:ext>
            </a:extLst>
          </p:cNvPr>
          <p:cNvSpPr/>
          <p:nvPr/>
        </p:nvSpPr>
        <p:spPr>
          <a:xfrm>
            <a:off x="0" y="4739780"/>
            <a:ext cx="12192000" cy="1971412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7E37-6C90-4CC8-B277-C6F5DFDADABB}"/>
              </a:ext>
            </a:extLst>
          </p:cNvPr>
          <p:cNvSpPr txBox="1"/>
          <p:nvPr/>
        </p:nvSpPr>
        <p:spPr>
          <a:xfrm>
            <a:off x="1063647" y="5151758"/>
            <a:ext cx="3122460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prices = [100, 55, 66, 75, 99]</a:t>
            </a:r>
          </a:p>
          <a:p>
            <a:r>
              <a:rPr lang="en-US" dirty="0" err="1"/>
              <a:t>return_value</a:t>
            </a:r>
            <a:r>
              <a:rPr lang="en-US" dirty="0"/>
              <a:t> = 99 is prices[4]</a:t>
            </a:r>
          </a:p>
          <a:p>
            <a:r>
              <a:rPr lang="en-US" dirty="0"/>
              <a:t>print(</a:t>
            </a:r>
            <a:r>
              <a:rPr lang="en-US" dirty="0" err="1"/>
              <a:t>return_value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EA5AC-E032-4905-B4FC-9837CD561003}"/>
              </a:ext>
            </a:extLst>
          </p:cNvPr>
          <p:cNvSpPr txBox="1"/>
          <p:nvPr/>
        </p:nvSpPr>
        <p:spPr>
          <a:xfrm>
            <a:off x="4534770" y="5151758"/>
            <a:ext cx="6141615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&lt;the interpreter checks if 99 and prices[4] are identical objects&gt;</a:t>
            </a:r>
          </a:p>
          <a:p>
            <a:r>
              <a:rPr lang="en-US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88343534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20953" cy="4351338"/>
          </a:xfrm>
        </p:spPr>
        <p:txBody>
          <a:bodyPr>
            <a:noAutofit/>
          </a:bodyPr>
          <a:lstStyle/>
          <a:p>
            <a:r>
              <a:rPr lang="en-US" sz="2200" dirty="0"/>
              <a:t>A code block in Python is defined by its indentation level</a:t>
            </a:r>
          </a:p>
          <a:p>
            <a:r>
              <a:rPr lang="en-US" sz="2200" dirty="0"/>
              <a:t>Highly recommended to use 4 spaces per indentation level</a:t>
            </a:r>
          </a:p>
          <a:p>
            <a:r>
              <a:rPr lang="en-US" sz="2200" dirty="0"/>
              <a:t>Either use spaces or tabs for indentation (never both!). It's very likely you will end up with an </a:t>
            </a:r>
            <a:r>
              <a:rPr lang="en-US" sz="2200" dirty="0" err="1"/>
              <a:t>IndentationError</a:t>
            </a:r>
            <a:r>
              <a:rPr lang="en-US" sz="2200" dirty="0"/>
              <a:t> if you use both!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Code blocks and indentation</a:t>
            </a:r>
          </a:p>
        </p:txBody>
      </p:sp>
    </p:spTree>
    <p:extLst>
      <p:ext uri="{BB962C8B-B14F-4D97-AF65-F5344CB8AC3E}">
        <p14:creationId xmlns:p14="http://schemas.microsoft.com/office/powerpoint/2010/main" val="28699624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20953" cy="4351338"/>
          </a:xfrm>
        </p:spPr>
        <p:txBody>
          <a:bodyPr>
            <a:noAutofit/>
          </a:bodyPr>
          <a:lstStyle/>
          <a:p>
            <a:r>
              <a:rPr lang="en-US" sz="2200" dirty="0"/>
              <a:t>A code block in Python is defined by its indentation level</a:t>
            </a:r>
          </a:p>
          <a:p>
            <a:r>
              <a:rPr lang="en-US" sz="2200" dirty="0"/>
              <a:t>Highly recommended to use 4 spaces per indentation level</a:t>
            </a:r>
          </a:p>
          <a:p>
            <a:r>
              <a:rPr lang="en-US" sz="2200" dirty="0"/>
              <a:t>Either use spaces or tabs for indentation (never both!). It's very likely you will end up with an </a:t>
            </a:r>
            <a:r>
              <a:rPr lang="en-US" sz="2200" dirty="0" err="1"/>
              <a:t>IndentationError</a:t>
            </a:r>
            <a:r>
              <a:rPr lang="en-US" sz="2200" dirty="0"/>
              <a:t> if you use both!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Code blocks and indentation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0DBD5-71A6-4DCC-8611-A29027A9FB44}"/>
              </a:ext>
            </a:extLst>
          </p:cNvPr>
          <p:cNvSpPr/>
          <p:nvPr/>
        </p:nvSpPr>
        <p:spPr>
          <a:xfrm>
            <a:off x="8389" y="3432877"/>
            <a:ext cx="12192000" cy="271625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184DC-C6D1-4380-B5EA-BDAB71895713}"/>
              </a:ext>
            </a:extLst>
          </p:cNvPr>
          <p:cNvSpPr txBox="1"/>
          <p:nvPr/>
        </p:nvSpPr>
        <p:spPr>
          <a:xfrm>
            <a:off x="979757" y="3566238"/>
            <a:ext cx="8340412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prices = [100, 55, 66, 75, 99]</a:t>
            </a:r>
          </a:p>
          <a:p>
            <a:r>
              <a:rPr lang="en-US" dirty="0" err="1"/>
              <a:t>return_value</a:t>
            </a:r>
            <a:r>
              <a:rPr lang="en-US" dirty="0"/>
              <a:t> = 99 in prices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if(</a:t>
            </a:r>
            <a:r>
              <a:rPr lang="en-US" dirty="0" err="1"/>
              <a:t>return_value</a:t>
            </a:r>
            <a:r>
              <a:rPr lang="en-US" dirty="0"/>
              <a:t> == True)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print('the index of element 99 in list is', </a:t>
            </a:r>
            <a:r>
              <a:rPr lang="en-US" dirty="0" err="1"/>
              <a:t>list.index</a:t>
            </a:r>
            <a:r>
              <a:rPr lang="en-US" dirty="0"/>
              <a:t>[99]) </a:t>
            </a:r>
          </a:p>
          <a:p>
            <a:r>
              <a:rPr lang="en-US" dirty="0"/>
              <a:t>else: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print('Element 99 is not in list')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print('Try another number')</a:t>
            </a:r>
          </a:p>
        </p:txBody>
      </p:sp>
    </p:spTree>
    <p:extLst>
      <p:ext uri="{BB962C8B-B14F-4D97-AF65-F5344CB8AC3E}">
        <p14:creationId xmlns:p14="http://schemas.microsoft.com/office/powerpoint/2010/main" val="34166499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20953" cy="4351338"/>
          </a:xfrm>
        </p:spPr>
        <p:txBody>
          <a:bodyPr>
            <a:noAutofit/>
          </a:bodyPr>
          <a:lstStyle/>
          <a:p>
            <a:r>
              <a:rPr lang="en-US" sz="2200" dirty="0"/>
              <a:t>A code block in Python is defined by its indentation level</a:t>
            </a:r>
          </a:p>
          <a:p>
            <a:r>
              <a:rPr lang="en-US" sz="2200" dirty="0"/>
              <a:t>Highly recommended to use 4 spaces per indentation level</a:t>
            </a:r>
          </a:p>
          <a:p>
            <a:r>
              <a:rPr lang="en-US" sz="2200" dirty="0"/>
              <a:t>Either use spaces or tabs for indentation (never both!). It's very likely you will end up with an </a:t>
            </a:r>
            <a:r>
              <a:rPr lang="en-US" sz="2200" dirty="0" err="1"/>
              <a:t>IndentationError</a:t>
            </a:r>
            <a:r>
              <a:rPr lang="en-US" sz="2200" dirty="0"/>
              <a:t> if you use both!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Not more than 80 columns or 120 columns of text. Split code on multiple lines if necessary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Code blocks and indentation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0DBD5-71A6-4DCC-8611-A29027A9FB44}"/>
              </a:ext>
            </a:extLst>
          </p:cNvPr>
          <p:cNvSpPr/>
          <p:nvPr/>
        </p:nvSpPr>
        <p:spPr>
          <a:xfrm>
            <a:off x="8389" y="3432877"/>
            <a:ext cx="12192000" cy="271625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184DC-C6D1-4380-B5EA-BDAB71895713}"/>
              </a:ext>
            </a:extLst>
          </p:cNvPr>
          <p:cNvSpPr txBox="1"/>
          <p:nvPr/>
        </p:nvSpPr>
        <p:spPr>
          <a:xfrm>
            <a:off x="979757" y="3566238"/>
            <a:ext cx="8340412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prices = [100, 55, 66, 75, 99]</a:t>
            </a:r>
          </a:p>
          <a:p>
            <a:r>
              <a:rPr lang="en-US" dirty="0" err="1"/>
              <a:t>return_value</a:t>
            </a:r>
            <a:r>
              <a:rPr lang="en-US" dirty="0"/>
              <a:t> = 99 in prices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if(</a:t>
            </a:r>
            <a:r>
              <a:rPr lang="en-US" dirty="0" err="1"/>
              <a:t>return_value</a:t>
            </a:r>
            <a:r>
              <a:rPr lang="en-US" dirty="0"/>
              <a:t> == True)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print('the index of element 99 in list is', </a:t>
            </a:r>
            <a:r>
              <a:rPr lang="en-US" dirty="0" err="1"/>
              <a:t>list.index</a:t>
            </a:r>
            <a:r>
              <a:rPr lang="en-US" dirty="0"/>
              <a:t>[99]) </a:t>
            </a:r>
          </a:p>
          <a:p>
            <a:r>
              <a:rPr lang="en-US" dirty="0"/>
              <a:t>else: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print('Element 99 is not in list')</a:t>
            </a:r>
          </a:p>
          <a:p>
            <a:r>
              <a:rPr lang="en-US" dirty="0">
                <a:highlight>
                  <a:srgbClr val="FFFF00"/>
                </a:highlight>
              </a:rPr>
              <a:t>    </a:t>
            </a:r>
            <a:r>
              <a:rPr lang="en-US" dirty="0"/>
              <a:t>print('Try another number')</a:t>
            </a:r>
          </a:p>
        </p:txBody>
      </p:sp>
    </p:spTree>
    <p:extLst>
      <p:ext uri="{BB962C8B-B14F-4D97-AF65-F5344CB8AC3E}">
        <p14:creationId xmlns:p14="http://schemas.microsoft.com/office/powerpoint/2010/main" val="19397811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output if input is 33?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CFD1-7D9E-4A60-BE94-479C7414A9A8}"/>
              </a:ext>
            </a:extLst>
          </p:cNvPr>
          <p:cNvSpPr txBox="1"/>
          <p:nvPr/>
        </p:nvSpPr>
        <p:spPr>
          <a:xfrm>
            <a:off x="846475" y="2553305"/>
            <a:ext cx="7703635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 = int(input())</a:t>
            </a:r>
          </a:p>
          <a:p>
            <a:endParaRPr lang="en-US" dirty="0"/>
          </a:p>
          <a:p>
            <a:r>
              <a:rPr lang="en-US" dirty="0"/>
              <a:t>if(age ==18):</a:t>
            </a:r>
          </a:p>
          <a:p>
            <a:r>
              <a:rPr lang="en-US" dirty="0"/>
              <a:t>   print('ready for college?')</a:t>
            </a:r>
          </a:p>
          <a:p>
            <a:r>
              <a:rPr lang="en-US" dirty="0" err="1"/>
              <a:t>elif</a:t>
            </a:r>
            <a:r>
              <a:rPr lang="en-US" dirty="0"/>
              <a:t>(age == 22):</a:t>
            </a:r>
          </a:p>
          <a:p>
            <a:r>
              <a:rPr lang="en-US" dirty="0"/>
              <a:t>   print('ready for grad school?')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if(age &lt; 18):</a:t>
            </a:r>
          </a:p>
          <a:p>
            <a:r>
              <a:rPr lang="en-US" dirty="0"/>
              <a:t>      print('too young')</a:t>
            </a:r>
          </a:p>
          <a:p>
            <a:r>
              <a:rPr lang="en-US" dirty="0"/>
              <a:t>   else:</a:t>
            </a:r>
          </a:p>
          <a:p>
            <a:r>
              <a:rPr lang="en-US" dirty="0"/>
              <a:t>   print('you are probably in grad school or already have a job')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030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20953" cy="4351338"/>
          </a:xfrm>
        </p:spPr>
        <p:txBody>
          <a:bodyPr>
            <a:noAutofit/>
          </a:bodyPr>
          <a:lstStyle/>
          <a:p>
            <a:r>
              <a:rPr lang="en-US" sz="2200" dirty="0"/>
              <a:t>Similar to </a:t>
            </a:r>
            <a:r>
              <a:rPr lang="en-US" sz="2200" b="1" dirty="0"/>
              <a:t>if-else</a:t>
            </a:r>
            <a:r>
              <a:rPr lang="en-US" sz="2200" dirty="0"/>
              <a:t> statements</a:t>
            </a:r>
          </a:p>
          <a:p>
            <a:r>
              <a:rPr lang="en-US" sz="2200" dirty="0"/>
              <a:t>But harder to read in general…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Not more than 80 columns or 120 columns of text. Split code on multiple lines if necessary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Conditional expressions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0DBD5-71A6-4DCC-8611-A29027A9FB44}"/>
              </a:ext>
            </a:extLst>
          </p:cNvPr>
          <p:cNvSpPr/>
          <p:nvPr/>
        </p:nvSpPr>
        <p:spPr>
          <a:xfrm>
            <a:off x="0" y="2786983"/>
            <a:ext cx="12192000" cy="271625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184DC-C6D1-4380-B5EA-BDAB71895713}"/>
              </a:ext>
            </a:extLst>
          </p:cNvPr>
          <p:cNvSpPr txBox="1"/>
          <p:nvPr/>
        </p:nvSpPr>
        <p:spPr>
          <a:xfrm>
            <a:off x="857207" y="2995304"/>
            <a:ext cx="7381819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expression_when_true</a:t>
            </a:r>
            <a:r>
              <a:rPr lang="en-US" b="1" dirty="0"/>
              <a:t> if </a:t>
            </a:r>
            <a:r>
              <a:rPr lang="en-US" dirty="0"/>
              <a:t>condition </a:t>
            </a:r>
            <a:r>
              <a:rPr lang="en-US" b="1" dirty="0"/>
              <a:t>else</a:t>
            </a:r>
            <a:r>
              <a:rPr lang="en-US" dirty="0"/>
              <a:t> </a:t>
            </a:r>
            <a:r>
              <a:rPr lang="en-US" dirty="0" err="1"/>
              <a:t>expression_when_false</a:t>
            </a:r>
            <a:endParaRPr lang="en-US" dirty="0"/>
          </a:p>
          <a:p>
            <a:r>
              <a:rPr lang="en-US" dirty="0"/>
              <a:t>        salary = 1000 if (age &gt;= 18) else salary = 0</a:t>
            </a:r>
          </a:p>
          <a:p>
            <a:endParaRPr lang="en-US" dirty="0"/>
          </a:p>
          <a:p>
            <a:r>
              <a:rPr lang="en-US" dirty="0"/>
              <a:t>2. The if-else equivalent is:</a:t>
            </a:r>
          </a:p>
          <a:p>
            <a:pPr lvl="1"/>
            <a:r>
              <a:rPr lang="en-US" dirty="0"/>
              <a:t>if(age &lt;= 18):</a:t>
            </a:r>
          </a:p>
          <a:p>
            <a:pPr lvl="1"/>
            <a:r>
              <a:rPr lang="en-US" dirty="0"/>
              <a:t>   salary = 1000</a:t>
            </a:r>
          </a:p>
          <a:p>
            <a:pPr lvl="1"/>
            <a:r>
              <a:rPr lang="en-US" dirty="0"/>
              <a:t>else:</a:t>
            </a:r>
          </a:p>
          <a:p>
            <a:pPr lvl="1"/>
            <a:r>
              <a:rPr lang="en-US" dirty="0"/>
              <a:t>   salary = 0</a:t>
            </a:r>
          </a:p>
        </p:txBody>
      </p:sp>
    </p:spTree>
    <p:extLst>
      <p:ext uri="{BB962C8B-B14F-4D97-AF65-F5344CB8AC3E}">
        <p14:creationId xmlns:p14="http://schemas.microsoft.com/office/powerpoint/2010/main" val="29736282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7180322-6DD2-4E2F-810A-98805DCB5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E6E639-F8E2-458D-9BD6-9ED4E68ADEC3}"/>
              </a:ext>
            </a:extLst>
          </p:cNvPr>
          <p:cNvSpPr txBox="1">
            <a:spLocks/>
          </p:cNvSpPr>
          <p:nvPr/>
        </p:nvSpPr>
        <p:spPr>
          <a:xfrm>
            <a:off x="727511" y="1600200"/>
            <a:ext cx="11185699" cy="47645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Programming languages types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  Source: </a:t>
            </a:r>
            <a:r>
              <a:rPr lang="en-US" sz="2800" dirty="0">
                <a:hlinkClick r:id="rId3"/>
              </a:rPr>
              <a:t>https://www.youtube.com/watch?v=1OukpDfsuXE</a:t>
            </a:r>
            <a:endParaRPr lang="en-US" sz="2800" dirty="0"/>
          </a:p>
          <a:p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Eclipse logo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  Source: </a:t>
            </a:r>
            <a:r>
              <a:rPr lang="en-US" sz="2800" dirty="0">
                <a:hlinkClick r:id="rId4"/>
              </a:rPr>
              <a:t>https://www.eclipse.org/</a:t>
            </a:r>
            <a:endParaRPr lang="en-US" sz="2800" dirty="0"/>
          </a:p>
          <a:p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1"/>
                </a:solidFill>
              </a:rPr>
              <a:t>PyDev</a:t>
            </a:r>
            <a:r>
              <a:rPr lang="en-US" sz="2800" b="1" dirty="0">
                <a:solidFill>
                  <a:schemeClr val="tx1"/>
                </a:solidFill>
              </a:rPr>
              <a:t> logo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  Source: </a:t>
            </a:r>
            <a:r>
              <a:rPr lang="en-US" sz="2800" dirty="0">
                <a:hlinkClick r:id="rId5"/>
              </a:rPr>
              <a:t>https://www.pydev.org/</a:t>
            </a:r>
            <a:endParaRPr lang="en-US" sz="2800" dirty="0"/>
          </a:p>
          <a:p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Garbage collector picture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  Source: </a:t>
            </a:r>
            <a:r>
              <a:rPr lang="en-US" sz="2800" dirty="0">
                <a:solidFill>
                  <a:schemeClr val="tx1"/>
                </a:solidFill>
                <a:hlinkClick r:id="rId6"/>
              </a:rPr>
              <a:t>www.zybooks.com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058406-10EE-435D-BC6F-EFC4B8C2651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6005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AAADFE-6C6C-4F62-9E84-4848C6C0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155A9AE-51FE-4AA8-82EF-9DD35E8332EE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2862322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'low' because they are very close to how different hardware elements of a computer communicate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extensive knowledge of computer hardware and its configuration</a:t>
            </a:r>
          </a:p>
          <a:p>
            <a:pPr lvl="1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8F50689-A176-44F6-B2DC-AB8987FB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97" y="2635776"/>
            <a:ext cx="3310776" cy="917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16F62E-0322-4C3D-9CA7-FCC8154BD6D3}"/>
              </a:ext>
            </a:extLst>
          </p:cNvPr>
          <p:cNvSpPr txBox="1"/>
          <p:nvPr/>
        </p:nvSpPr>
        <p:spPr>
          <a:xfrm>
            <a:off x="812800" y="3058298"/>
            <a:ext cx="263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Created in 1940s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7193B-F342-4353-B266-7D384747777C}"/>
              </a:ext>
            </a:extLst>
          </p:cNvPr>
          <p:cNvSpPr/>
          <p:nvPr/>
        </p:nvSpPr>
        <p:spPr>
          <a:xfrm>
            <a:off x="5977217" y="314807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18B6D-9484-4180-9A4A-CE0813C02E1C}"/>
              </a:ext>
            </a:extLst>
          </p:cNvPr>
          <p:cNvSpPr/>
          <p:nvPr/>
        </p:nvSpPr>
        <p:spPr>
          <a:xfrm>
            <a:off x="5977217" y="314807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FEEAA-7A51-4379-A45D-66407907FEBF}"/>
              </a:ext>
            </a:extLst>
          </p:cNvPr>
          <p:cNvSpPr/>
          <p:nvPr/>
        </p:nvSpPr>
        <p:spPr>
          <a:xfrm>
            <a:off x="5977217" y="314807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243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1: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8BC3ED-1888-489C-8E0B-63100B23364C}"/>
              </a:ext>
            </a:extLst>
          </p:cNvPr>
          <p:cNvSpPr txBox="1">
            <a:spLocks/>
          </p:cNvSpPr>
          <p:nvPr/>
        </p:nvSpPr>
        <p:spPr>
          <a:xfrm>
            <a:off x="691415" y="1840742"/>
            <a:ext cx="76758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Programming in general</a:t>
            </a:r>
          </a:p>
          <a:p>
            <a:r>
              <a:rPr lang="en-US" sz="2200"/>
              <a:t>Development environment </a:t>
            </a:r>
          </a:p>
          <a:p>
            <a:r>
              <a:rPr lang="en-US" sz="2200"/>
              <a:t>Basic Input and output</a:t>
            </a:r>
          </a:p>
          <a:p>
            <a:r>
              <a:rPr lang="en-US" sz="2200"/>
              <a:t>Errors</a:t>
            </a:r>
          </a:p>
          <a:p>
            <a:r>
              <a:rPr lang="en-US" sz="2200"/>
              <a:t>Computer tour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1108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64B96A5-20FE-4D2E-8B55-3A9F1B25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840748"/>
            <a:ext cx="1118569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 computer program = instructions (executed one at a time)</a:t>
            </a:r>
          </a:p>
          <a:p>
            <a:endParaRPr lang="en-US" sz="2200" dirty="0"/>
          </a:p>
          <a:p>
            <a:r>
              <a:rPr lang="en-US" sz="2200" dirty="0"/>
              <a:t>Examples of basic instructions: </a:t>
            </a:r>
            <a:r>
              <a:rPr lang="en-US" sz="2200" b="1" dirty="0"/>
              <a:t>input</a:t>
            </a:r>
            <a:r>
              <a:rPr lang="en-US" sz="2200" dirty="0"/>
              <a:t> (          ), </a:t>
            </a:r>
            <a:r>
              <a:rPr lang="en-US" sz="2200" b="1" dirty="0"/>
              <a:t>process</a:t>
            </a:r>
            <a:r>
              <a:rPr lang="en-US" sz="2200" dirty="0"/>
              <a:t> (         ), </a:t>
            </a:r>
            <a:r>
              <a:rPr lang="en-US" sz="2200" b="1" dirty="0"/>
              <a:t>output </a:t>
            </a:r>
            <a:r>
              <a:rPr lang="en-US" sz="2200" dirty="0"/>
              <a:t>(         )</a:t>
            </a:r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C15E31-F42C-4B29-9F2E-B6B655D94DD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</p:spTree>
    <p:extLst>
      <p:ext uri="{BB962C8B-B14F-4D97-AF65-F5344CB8AC3E}">
        <p14:creationId xmlns:p14="http://schemas.microsoft.com/office/powerpoint/2010/main" val="70936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64B96A5-20FE-4D2E-8B55-3A9F1B25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840748"/>
            <a:ext cx="1118569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 computer program = instructions (executed one at a time)</a:t>
            </a:r>
          </a:p>
          <a:p>
            <a:endParaRPr lang="en-US" sz="2200" dirty="0"/>
          </a:p>
          <a:p>
            <a:r>
              <a:rPr lang="en-US" sz="2200" dirty="0"/>
              <a:t>Examples of basic instructions: </a:t>
            </a:r>
            <a:r>
              <a:rPr lang="en-US" sz="2200" b="1" dirty="0"/>
              <a:t>input</a:t>
            </a:r>
            <a:r>
              <a:rPr lang="en-US" sz="2200" dirty="0"/>
              <a:t> (x = 5, y = 6), </a:t>
            </a:r>
            <a:r>
              <a:rPr lang="en-US" sz="2200" b="1" dirty="0"/>
              <a:t>process</a:t>
            </a:r>
            <a:r>
              <a:rPr lang="en-US" sz="2200" dirty="0"/>
              <a:t> ( x + y = 11), </a:t>
            </a:r>
            <a:r>
              <a:rPr lang="en-US" sz="2200" b="1" dirty="0"/>
              <a:t>output </a:t>
            </a:r>
            <a:r>
              <a:rPr lang="en-US" sz="2200" dirty="0"/>
              <a:t>(e.g. to a file)</a:t>
            </a:r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C15E31-F42C-4B29-9F2E-B6B655D94DD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</p:spTree>
    <p:extLst>
      <p:ext uri="{BB962C8B-B14F-4D97-AF65-F5344CB8AC3E}">
        <p14:creationId xmlns:p14="http://schemas.microsoft.com/office/powerpoint/2010/main" val="1112883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64B96A5-20FE-4D2E-8B55-3A9F1B25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840748"/>
            <a:ext cx="1118569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A computer program = instructions (executed one at a time)</a:t>
            </a:r>
          </a:p>
          <a:p>
            <a:endParaRPr lang="en-US" sz="2200" dirty="0"/>
          </a:p>
          <a:p>
            <a:r>
              <a:rPr lang="en-US" sz="2200" dirty="0"/>
              <a:t>Examples of basic instructions: </a:t>
            </a:r>
            <a:r>
              <a:rPr lang="en-US" sz="2200" b="1" dirty="0"/>
              <a:t>input</a:t>
            </a:r>
            <a:r>
              <a:rPr lang="en-US" sz="2200" dirty="0"/>
              <a:t> (x = 5, y = 6), </a:t>
            </a:r>
            <a:r>
              <a:rPr lang="en-US" sz="2200" b="1" dirty="0"/>
              <a:t>process</a:t>
            </a:r>
            <a:r>
              <a:rPr lang="en-US" sz="2200" dirty="0"/>
              <a:t> ( x + y = 11), </a:t>
            </a:r>
            <a:r>
              <a:rPr lang="en-US" sz="2200" b="1" dirty="0"/>
              <a:t>output </a:t>
            </a:r>
            <a:r>
              <a:rPr lang="en-US" sz="2200" dirty="0"/>
              <a:t>(e.g. to a file)</a:t>
            </a:r>
          </a:p>
          <a:p>
            <a:endParaRPr lang="en-US" sz="2200" b="1" dirty="0"/>
          </a:p>
          <a:p>
            <a:r>
              <a:rPr lang="en-US" sz="2200" dirty="0"/>
              <a:t>A computer program is like a recipe (really, no difference!)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C15E31-F42C-4B29-9F2E-B6B655D94DD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</p:spTree>
    <p:extLst>
      <p:ext uri="{BB962C8B-B14F-4D97-AF65-F5344CB8AC3E}">
        <p14:creationId xmlns:p14="http://schemas.microsoft.com/office/powerpoint/2010/main" val="414353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57399F3-2FE2-40E4-9820-1772CF02D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4" y="477201"/>
            <a:ext cx="5311372" cy="6278642"/>
          </a:xfrm>
          <a:ln w="190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Humus and Tomato Pasta</a:t>
            </a:r>
          </a:p>
          <a:p>
            <a:pPr marL="0" indent="0">
              <a:buNone/>
            </a:pPr>
            <a:r>
              <a:rPr lang="en-US" sz="1800" dirty="0"/>
              <a:t>1 tbsp pf olive oil</a:t>
            </a:r>
          </a:p>
          <a:p>
            <a:pPr marL="0" indent="0">
              <a:buNone/>
            </a:pPr>
            <a:r>
              <a:rPr lang="en-US" sz="1800" dirty="0"/>
              <a:t>1 tsp of whole cumin seeds</a:t>
            </a:r>
          </a:p>
          <a:p>
            <a:pPr marL="0" indent="0">
              <a:buNone/>
            </a:pPr>
            <a:r>
              <a:rPr lang="en-US" sz="1800" dirty="0"/>
              <a:t>1 large chopped onion</a:t>
            </a:r>
          </a:p>
          <a:p>
            <a:pPr marL="0" indent="0">
              <a:buNone/>
            </a:pPr>
            <a:r>
              <a:rPr lang="en-US" sz="1800" dirty="0"/>
              <a:t>400 g chopped tomatoes</a:t>
            </a:r>
          </a:p>
          <a:p>
            <a:pPr marL="0" indent="0">
              <a:buNone/>
            </a:pPr>
            <a:r>
              <a:rPr lang="en-US" sz="1800" dirty="0"/>
              <a:t>200 g humus</a:t>
            </a:r>
          </a:p>
          <a:p>
            <a:pPr marL="0" indent="0">
              <a:buNone/>
            </a:pPr>
            <a:r>
              <a:rPr lang="en-US" sz="1800" dirty="0"/>
              <a:t>150 g pasta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1. Add the pasta to a large pan of boiling water. Simmer for 10 minutes</a:t>
            </a:r>
          </a:p>
          <a:p>
            <a:pPr marL="0" indent="0">
              <a:buNone/>
            </a:pPr>
            <a:r>
              <a:rPr lang="en-US" sz="1800" dirty="0"/>
              <a:t>2. Fry the cumin in the olive oil for a few minutes. Add the onions and fry gently</a:t>
            </a:r>
          </a:p>
          <a:p>
            <a:pPr marL="0" indent="0">
              <a:buNone/>
            </a:pPr>
            <a:r>
              <a:rPr lang="en-US" sz="1800" dirty="0"/>
              <a:t>3. Stir in the tomatoes and the humus and leave to simmer for 5 minutes</a:t>
            </a:r>
          </a:p>
          <a:p>
            <a:pPr marL="0" indent="0">
              <a:buNone/>
            </a:pPr>
            <a:r>
              <a:rPr lang="en-US" sz="1800" dirty="0"/>
              <a:t>4. Drain the pasta and 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13E8-50AD-4AA3-90BB-A7E20D5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64" y="495673"/>
            <a:ext cx="1983220" cy="247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DB872-404A-4D3C-8F3D-33D17D576094}"/>
              </a:ext>
            </a:extLst>
          </p:cNvPr>
          <p:cNvSpPr txBox="1"/>
          <p:nvPr/>
        </p:nvSpPr>
        <p:spPr>
          <a:xfrm>
            <a:off x="442885" y="24772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6657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9105D30-5580-4378-A9D8-FA7FCB087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4" y="477201"/>
            <a:ext cx="5311372" cy="6278642"/>
          </a:xfrm>
          <a:ln w="190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Humus and Tomato Pasta</a:t>
            </a:r>
          </a:p>
          <a:p>
            <a:pPr marL="0" indent="0">
              <a:buNone/>
            </a:pPr>
            <a:r>
              <a:rPr lang="en-US" sz="1800" dirty="0"/>
              <a:t>1 tbsp pf olive oil</a:t>
            </a:r>
          </a:p>
          <a:p>
            <a:pPr marL="0" indent="0">
              <a:buNone/>
            </a:pPr>
            <a:r>
              <a:rPr lang="en-US" sz="1800" dirty="0"/>
              <a:t>1 tsp of whole cumin seeds</a:t>
            </a:r>
          </a:p>
          <a:p>
            <a:pPr marL="0" indent="0">
              <a:buNone/>
            </a:pPr>
            <a:r>
              <a:rPr lang="en-US" sz="1800" dirty="0"/>
              <a:t>1 large chopped onion</a:t>
            </a:r>
          </a:p>
          <a:p>
            <a:pPr marL="0" indent="0">
              <a:buNone/>
            </a:pPr>
            <a:r>
              <a:rPr lang="en-US" sz="1800" dirty="0"/>
              <a:t>400 g chopped tomatoes</a:t>
            </a:r>
          </a:p>
          <a:p>
            <a:pPr marL="0" indent="0">
              <a:buNone/>
            </a:pPr>
            <a:r>
              <a:rPr lang="en-US" sz="1800" dirty="0"/>
              <a:t>200 g humus</a:t>
            </a:r>
          </a:p>
          <a:p>
            <a:pPr marL="0" indent="0">
              <a:buNone/>
            </a:pPr>
            <a:r>
              <a:rPr lang="en-US" sz="1800" dirty="0"/>
              <a:t>150 g pasta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1. Add the pasta to a large pan of boiling water. Simmer for 10 minutes</a:t>
            </a:r>
          </a:p>
          <a:p>
            <a:pPr marL="0" indent="0">
              <a:buNone/>
            </a:pPr>
            <a:r>
              <a:rPr lang="en-US" sz="1800" dirty="0"/>
              <a:t>2. Fry the cumin in the olive oil for a few minutes. Add the onions and fry gently</a:t>
            </a:r>
          </a:p>
          <a:p>
            <a:pPr marL="0" indent="0">
              <a:buNone/>
            </a:pPr>
            <a:r>
              <a:rPr lang="en-US" sz="1800" dirty="0"/>
              <a:t>3. Stir in the tomatoes and the humus and leave to simmer for 5 minutes</a:t>
            </a:r>
          </a:p>
          <a:p>
            <a:pPr marL="0" indent="0">
              <a:buNone/>
            </a:pPr>
            <a:r>
              <a:rPr lang="en-US" sz="1800" dirty="0"/>
              <a:t>4. Drain the pasta and serve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3D36-C32B-40C7-A3BD-3F8BD228C870}"/>
              </a:ext>
            </a:extLst>
          </p:cNvPr>
          <p:cNvSpPr txBox="1"/>
          <p:nvPr/>
        </p:nvSpPr>
        <p:spPr>
          <a:xfrm>
            <a:off x="6437745" y="477201"/>
            <a:ext cx="5311371" cy="25853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Humus and Tomato Pasta</a:t>
            </a:r>
          </a:p>
          <a:p>
            <a:r>
              <a:rPr lang="en-US" sz="1600" b="1" dirty="0"/>
              <a:t>/* List of inputs  */</a:t>
            </a:r>
          </a:p>
          <a:p>
            <a:r>
              <a:rPr lang="en-US" sz="1600" dirty="0" err="1"/>
              <a:t>tbsp_olive_oil</a:t>
            </a:r>
            <a:r>
              <a:rPr lang="en-US" sz="1600" dirty="0"/>
              <a:t> = 1 </a:t>
            </a:r>
          </a:p>
          <a:p>
            <a:r>
              <a:rPr lang="en-US" sz="1600" dirty="0" err="1"/>
              <a:t>chop_onion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gr_chop_tomatoes</a:t>
            </a:r>
            <a:r>
              <a:rPr lang="en-US" sz="1600" dirty="0"/>
              <a:t> = 400</a:t>
            </a:r>
          </a:p>
          <a:p>
            <a:r>
              <a:rPr lang="en-US" sz="1600" dirty="0" err="1"/>
              <a:t>gr_humus</a:t>
            </a:r>
            <a:r>
              <a:rPr lang="en-US" sz="1600" dirty="0"/>
              <a:t> = 200</a:t>
            </a:r>
          </a:p>
          <a:p>
            <a:r>
              <a:rPr lang="en-US" sz="1600" dirty="0" err="1"/>
              <a:t>gr_pasta</a:t>
            </a:r>
            <a:r>
              <a:rPr lang="en-US" sz="1600" dirty="0"/>
              <a:t> = 150</a:t>
            </a:r>
          </a:p>
          <a:p>
            <a:r>
              <a:rPr lang="en-US" sz="1600" dirty="0" err="1"/>
              <a:t>boiled_water</a:t>
            </a:r>
            <a:r>
              <a:rPr lang="en-US" sz="1600" dirty="0"/>
              <a:t> = 500 ml</a:t>
            </a:r>
          </a:p>
          <a:p>
            <a:r>
              <a:rPr lang="en-US" sz="1600" dirty="0" err="1"/>
              <a:t>tsp_cumin_seeds</a:t>
            </a:r>
            <a:r>
              <a:rPr lang="en-US" sz="1600" dirty="0"/>
              <a:t> = 1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13E8-50AD-4AA3-90BB-A7E20D5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64" y="495673"/>
            <a:ext cx="1983220" cy="24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88E25-1B82-4C52-8E7B-1873B02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43" y="495673"/>
            <a:ext cx="1983220" cy="247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DB872-404A-4D3C-8F3D-33D17D576094}"/>
              </a:ext>
            </a:extLst>
          </p:cNvPr>
          <p:cNvSpPr txBox="1"/>
          <p:nvPr/>
        </p:nvSpPr>
        <p:spPr>
          <a:xfrm>
            <a:off x="442885" y="24772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82355-B5DA-4EDF-9D0D-447851FC4F2B}"/>
              </a:ext>
            </a:extLst>
          </p:cNvPr>
          <p:cNvSpPr txBox="1"/>
          <p:nvPr/>
        </p:nvSpPr>
        <p:spPr>
          <a:xfrm>
            <a:off x="6463666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program</a:t>
            </a:r>
          </a:p>
        </p:txBody>
      </p:sp>
    </p:spTree>
    <p:extLst>
      <p:ext uri="{BB962C8B-B14F-4D97-AF65-F5344CB8AC3E}">
        <p14:creationId xmlns:p14="http://schemas.microsoft.com/office/powerpoint/2010/main" val="390794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96D48D34-ACB2-4FFA-BAE8-8C698EC8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4" y="477201"/>
            <a:ext cx="5311372" cy="6278642"/>
          </a:xfrm>
          <a:ln w="190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Humus and Tomato Pasta</a:t>
            </a:r>
          </a:p>
          <a:p>
            <a:pPr marL="0" indent="0">
              <a:buNone/>
            </a:pPr>
            <a:r>
              <a:rPr lang="en-US" sz="1800" dirty="0"/>
              <a:t>1 tbsp pf olive oil</a:t>
            </a:r>
          </a:p>
          <a:p>
            <a:pPr marL="0" indent="0">
              <a:buNone/>
            </a:pPr>
            <a:r>
              <a:rPr lang="en-US" sz="1800" dirty="0"/>
              <a:t>1 tsp of whole cumin seeds</a:t>
            </a:r>
          </a:p>
          <a:p>
            <a:pPr marL="0" indent="0">
              <a:buNone/>
            </a:pPr>
            <a:r>
              <a:rPr lang="en-US" sz="1800" dirty="0"/>
              <a:t>1 large chopped onion</a:t>
            </a:r>
          </a:p>
          <a:p>
            <a:pPr marL="0" indent="0">
              <a:buNone/>
            </a:pPr>
            <a:r>
              <a:rPr lang="en-US" sz="1800" dirty="0"/>
              <a:t>400 g chopped tomatoes</a:t>
            </a:r>
          </a:p>
          <a:p>
            <a:pPr marL="0" indent="0">
              <a:buNone/>
            </a:pPr>
            <a:r>
              <a:rPr lang="en-US" sz="1800" dirty="0"/>
              <a:t>200 g humus</a:t>
            </a:r>
          </a:p>
          <a:p>
            <a:pPr marL="0" indent="0">
              <a:buNone/>
            </a:pPr>
            <a:r>
              <a:rPr lang="en-US" sz="1800" dirty="0"/>
              <a:t>150 g pasta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1. Add the pasta to a large pan of boiling water. Simmer for 10 minutes</a:t>
            </a:r>
          </a:p>
          <a:p>
            <a:pPr marL="0" indent="0">
              <a:buNone/>
            </a:pPr>
            <a:r>
              <a:rPr lang="en-US" sz="1800" dirty="0"/>
              <a:t>2. Fry the cumin in the olive oil for a few minutes. Add the onions and fry gently</a:t>
            </a:r>
          </a:p>
          <a:p>
            <a:pPr marL="0" indent="0">
              <a:buNone/>
            </a:pPr>
            <a:r>
              <a:rPr lang="en-US" sz="1800" dirty="0"/>
              <a:t>3. Stir in the tomatoes and the humus and leave to simmer for 5 minutes</a:t>
            </a:r>
          </a:p>
          <a:p>
            <a:pPr marL="0" indent="0">
              <a:buNone/>
            </a:pPr>
            <a:r>
              <a:rPr lang="en-US" sz="1800" dirty="0"/>
              <a:t>4. Drain the pasta and serve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3D36-C32B-40C7-A3BD-3F8BD228C870}"/>
              </a:ext>
            </a:extLst>
          </p:cNvPr>
          <p:cNvSpPr txBox="1"/>
          <p:nvPr/>
        </p:nvSpPr>
        <p:spPr>
          <a:xfrm>
            <a:off x="6437745" y="477201"/>
            <a:ext cx="5311371" cy="52937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Humus and Tomato Pasta</a:t>
            </a:r>
          </a:p>
          <a:p>
            <a:r>
              <a:rPr lang="en-US" sz="1600" b="1" dirty="0"/>
              <a:t>/* List of inputs  */</a:t>
            </a:r>
          </a:p>
          <a:p>
            <a:r>
              <a:rPr lang="en-US" sz="1600" dirty="0" err="1"/>
              <a:t>tbsp_olive_oil</a:t>
            </a:r>
            <a:r>
              <a:rPr lang="en-US" sz="1600" dirty="0"/>
              <a:t> = 1 </a:t>
            </a:r>
          </a:p>
          <a:p>
            <a:r>
              <a:rPr lang="en-US" sz="1600" dirty="0" err="1"/>
              <a:t>chop_onion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gr_chop_tomatoes</a:t>
            </a:r>
            <a:r>
              <a:rPr lang="en-US" sz="1600" dirty="0"/>
              <a:t> = 400</a:t>
            </a:r>
          </a:p>
          <a:p>
            <a:r>
              <a:rPr lang="en-US" sz="1600" dirty="0" err="1"/>
              <a:t>gr_humus</a:t>
            </a:r>
            <a:r>
              <a:rPr lang="en-US" sz="1600" dirty="0"/>
              <a:t> = 200</a:t>
            </a:r>
          </a:p>
          <a:p>
            <a:r>
              <a:rPr lang="en-US" sz="1600" dirty="0" err="1"/>
              <a:t>gr_pasta</a:t>
            </a:r>
            <a:r>
              <a:rPr lang="en-US" sz="1600" dirty="0"/>
              <a:t> = 150</a:t>
            </a:r>
          </a:p>
          <a:p>
            <a:r>
              <a:rPr lang="en-US" sz="1600" dirty="0" err="1"/>
              <a:t>boiled_water</a:t>
            </a:r>
            <a:r>
              <a:rPr lang="en-US" sz="1600" dirty="0"/>
              <a:t> = 500 ml</a:t>
            </a:r>
          </a:p>
          <a:p>
            <a:r>
              <a:rPr lang="en-US" sz="1600" dirty="0" err="1"/>
              <a:t>tsp_cumin_seeds</a:t>
            </a:r>
            <a:r>
              <a:rPr lang="en-US" sz="1600" dirty="0"/>
              <a:t> = 1</a:t>
            </a:r>
          </a:p>
          <a:p>
            <a:endParaRPr lang="en-US" sz="1600" dirty="0"/>
          </a:p>
          <a:p>
            <a:r>
              <a:rPr lang="en-US" sz="1600" b="1" dirty="0"/>
              <a:t>/* Pasta processing */</a:t>
            </a:r>
          </a:p>
          <a:p>
            <a:r>
              <a:rPr lang="en-US" sz="1600" dirty="0"/>
              <a:t>pan1 = </a:t>
            </a:r>
            <a:r>
              <a:rPr lang="en-US" sz="1600" dirty="0" err="1"/>
              <a:t>boiled_water</a:t>
            </a:r>
            <a:r>
              <a:rPr lang="en-US" sz="1600" dirty="0"/>
              <a:t> + </a:t>
            </a:r>
            <a:r>
              <a:rPr lang="en-US" sz="1600" dirty="0" err="1"/>
              <a:t>gr_pasta</a:t>
            </a:r>
            <a:endParaRPr lang="en-US" sz="1600" dirty="0"/>
          </a:p>
          <a:p>
            <a:r>
              <a:rPr lang="en-US" sz="1600" dirty="0"/>
              <a:t>Heat(pan1, low, 10 minutes)</a:t>
            </a:r>
          </a:p>
          <a:p>
            <a:endParaRPr lang="en-US" sz="1600" dirty="0"/>
          </a:p>
          <a:p>
            <a:r>
              <a:rPr lang="en-US" sz="1600" b="1" dirty="0"/>
              <a:t>/*Sauce processing */</a:t>
            </a:r>
          </a:p>
          <a:p>
            <a:r>
              <a:rPr lang="en-US" sz="1600" dirty="0"/>
              <a:t>pan2 = </a:t>
            </a:r>
            <a:r>
              <a:rPr lang="en-US" sz="1600" dirty="0" err="1"/>
              <a:t>tbsp_olive_oil</a:t>
            </a:r>
            <a:r>
              <a:rPr lang="en-US" sz="1600" dirty="0"/>
              <a:t> + </a:t>
            </a:r>
            <a:r>
              <a:rPr lang="en-US" sz="1600" dirty="0" err="1"/>
              <a:t>tsp_cumin_seed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chop_onion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gr_chop_tomatoes</a:t>
            </a:r>
            <a:r>
              <a:rPr lang="en-US" sz="1600" dirty="0"/>
              <a:t> + </a:t>
            </a:r>
            <a:r>
              <a:rPr lang="en-US" sz="1600" dirty="0" err="1"/>
              <a:t>gr_humus</a:t>
            </a:r>
            <a:endParaRPr lang="en-US" sz="1600" dirty="0"/>
          </a:p>
          <a:p>
            <a:r>
              <a:rPr lang="en-US" sz="1600" dirty="0"/>
              <a:t>Heat(pan2, simmer, 5 min)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13E8-50AD-4AA3-90BB-A7E20D5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64" y="495673"/>
            <a:ext cx="1983220" cy="24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88E25-1B82-4C52-8E7B-1873B02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43" y="495673"/>
            <a:ext cx="1983220" cy="247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DB872-404A-4D3C-8F3D-33D17D576094}"/>
              </a:ext>
            </a:extLst>
          </p:cNvPr>
          <p:cNvSpPr txBox="1"/>
          <p:nvPr/>
        </p:nvSpPr>
        <p:spPr>
          <a:xfrm>
            <a:off x="442885" y="24772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82355-B5DA-4EDF-9D0D-447851FC4F2B}"/>
              </a:ext>
            </a:extLst>
          </p:cNvPr>
          <p:cNvSpPr txBox="1"/>
          <p:nvPr/>
        </p:nvSpPr>
        <p:spPr>
          <a:xfrm>
            <a:off x="6463666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program</a:t>
            </a:r>
          </a:p>
        </p:txBody>
      </p:sp>
    </p:spTree>
    <p:extLst>
      <p:ext uri="{BB962C8B-B14F-4D97-AF65-F5344CB8AC3E}">
        <p14:creationId xmlns:p14="http://schemas.microsoft.com/office/powerpoint/2010/main" val="3991672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20532569-D7F6-49D6-9AB7-75A71B6B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4" y="477201"/>
            <a:ext cx="5311372" cy="6278642"/>
          </a:xfrm>
          <a:ln w="190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Humus and Tomato Pasta</a:t>
            </a:r>
          </a:p>
          <a:p>
            <a:pPr marL="0" indent="0">
              <a:buNone/>
            </a:pPr>
            <a:r>
              <a:rPr lang="en-US" sz="1800" dirty="0"/>
              <a:t>1 tbsp pf olive oil</a:t>
            </a:r>
          </a:p>
          <a:p>
            <a:pPr marL="0" indent="0">
              <a:buNone/>
            </a:pPr>
            <a:r>
              <a:rPr lang="en-US" sz="1800" dirty="0"/>
              <a:t>1 tsp of whole cumin seeds</a:t>
            </a:r>
          </a:p>
          <a:p>
            <a:pPr marL="0" indent="0">
              <a:buNone/>
            </a:pPr>
            <a:r>
              <a:rPr lang="en-US" sz="1800" dirty="0"/>
              <a:t>1 large chopped onion</a:t>
            </a:r>
          </a:p>
          <a:p>
            <a:pPr marL="0" indent="0">
              <a:buNone/>
            </a:pPr>
            <a:r>
              <a:rPr lang="en-US" sz="1800" dirty="0"/>
              <a:t>400 g chopped tomatoes</a:t>
            </a:r>
          </a:p>
          <a:p>
            <a:pPr marL="0" indent="0">
              <a:buNone/>
            </a:pPr>
            <a:r>
              <a:rPr lang="en-US" sz="1800" dirty="0"/>
              <a:t>200 g humus</a:t>
            </a:r>
          </a:p>
          <a:p>
            <a:pPr marL="0" indent="0">
              <a:buNone/>
            </a:pPr>
            <a:r>
              <a:rPr lang="en-US" sz="1800" dirty="0"/>
              <a:t>150 g pasta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1. Add the pasta to a large pan of boiling water. Simmer for 10 minutes</a:t>
            </a:r>
          </a:p>
          <a:p>
            <a:pPr marL="0" indent="0">
              <a:buNone/>
            </a:pPr>
            <a:r>
              <a:rPr lang="en-US" sz="1800" dirty="0"/>
              <a:t>2. Fry the cumin in the olive oil for a few minutes. Add the onions and fry gently</a:t>
            </a:r>
          </a:p>
          <a:p>
            <a:pPr marL="0" indent="0">
              <a:buNone/>
            </a:pPr>
            <a:r>
              <a:rPr lang="en-US" sz="1800" dirty="0"/>
              <a:t>3. Stir in the tomatoes and the humus and leave to simmer for 5 minutes</a:t>
            </a:r>
          </a:p>
          <a:p>
            <a:pPr marL="0" indent="0">
              <a:buNone/>
            </a:pPr>
            <a:r>
              <a:rPr lang="en-US" sz="1800" dirty="0"/>
              <a:t>4. Drain the pasta and serve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3D36-C32B-40C7-A3BD-3F8BD228C870}"/>
              </a:ext>
            </a:extLst>
          </p:cNvPr>
          <p:cNvSpPr txBox="1"/>
          <p:nvPr/>
        </p:nvSpPr>
        <p:spPr>
          <a:xfrm>
            <a:off x="6437745" y="477201"/>
            <a:ext cx="5311371" cy="627864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Humus and Tomato Pasta</a:t>
            </a:r>
          </a:p>
          <a:p>
            <a:r>
              <a:rPr lang="en-US" sz="1600" b="1" dirty="0"/>
              <a:t>/* List of inputs  */</a:t>
            </a:r>
          </a:p>
          <a:p>
            <a:r>
              <a:rPr lang="en-US" sz="1600" dirty="0" err="1"/>
              <a:t>tbsp_olive_oil</a:t>
            </a:r>
            <a:r>
              <a:rPr lang="en-US" sz="1600" dirty="0"/>
              <a:t> = 1 </a:t>
            </a:r>
          </a:p>
          <a:p>
            <a:r>
              <a:rPr lang="en-US" sz="1600" dirty="0" err="1"/>
              <a:t>chop_onion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gr_chop_tomatoes</a:t>
            </a:r>
            <a:r>
              <a:rPr lang="en-US" sz="1600" dirty="0"/>
              <a:t> = 400</a:t>
            </a:r>
          </a:p>
          <a:p>
            <a:r>
              <a:rPr lang="en-US" sz="1600" dirty="0" err="1"/>
              <a:t>gr_humus</a:t>
            </a:r>
            <a:r>
              <a:rPr lang="en-US" sz="1600" dirty="0"/>
              <a:t> = 200</a:t>
            </a:r>
          </a:p>
          <a:p>
            <a:r>
              <a:rPr lang="en-US" sz="1600" dirty="0" err="1"/>
              <a:t>gr_pasta</a:t>
            </a:r>
            <a:r>
              <a:rPr lang="en-US" sz="1600" dirty="0"/>
              <a:t> = 150</a:t>
            </a:r>
          </a:p>
          <a:p>
            <a:r>
              <a:rPr lang="en-US" sz="1600" dirty="0" err="1"/>
              <a:t>boiled_water</a:t>
            </a:r>
            <a:r>
              <a:rPr lang="en-US" sz="1600" dirty="0"/>
              <a:t> = 500 ml</a:t>
            </a:r>
          </a:p>
          <a:p>
            <a:r>
              <a:rPr lang="en-US" sz="1600" dirty="0" err="1"/>
              <a:t>tsp_cumin_seeds</a:t>
            </a:r>
            <a:r>
              <a:rPr lang="en-US" sz="1600" dirty="0"/>
              <a:t> = 1</a:t>
            </a:r>
          </a:p>
          <a:p>
            <a:endParaRPr lang="en-US" sz="1600" dirty="0"/>
          </a:p>
          <a:p>
            <a:r>
              <a:rPr lang="en-US" sz="1600" b="1" dirty="0"/>
              <a:t>/* Pasta processing */</a:t>
            </a:r>
          </a:p>
          <a:p>
            <a:r>
              <a:rPr lang="en-US" sz="1600" dirty="0"/>
              <a:t>pan1 = </a:t>
            </a:r>
            <a:r>
              <a:rPr lang="en-US" sz="1600" dirty="0" err="1"/>
              <a:t>boiled_water</a:t>
            </a:r>
            <a:r>
              <a:rPr lang="en-US" sz="1600" dirty="0"/>
              <a:t> + </a:t>
            </a:r>
            <a:r>
              <a:rPr lang="en-US" sz="1600" dirty="0" err="1"/>
              <a:t>gr_pasta</a:t>
            </a:r>
            <a:endParaRPr lang="en-US" sz="1600" dirty="0"/>
          </a:p>
          <a:p>
            <a:r>
              <a:rPr lang="en-US" sz="1600" dirty="0"/>
              <a:t>Heat(pan1, low, 10 minutes)</a:t>
            </a:r>
          </a:p>
          <a:p>
            <a:endParaRPr lang="en-US" sz="1600" dirty="0"/>
          </a:p>
          <a:p>
            <a:r>
              <a:rPr lang="en-US" sz="1600" b="1" dirty="0"/>
              <a:t>/*Sauce processing */</a:t>
            </a:r>
          </a:p>
          <a:p>
            <a:r>
              <a:rPr lang="en-US" sz="1600" dirty="0"/>
              <a:t>pan2 = </a:t>
            </a:r>
            <a:r>
              <a:rPr lang="en-US" sz="1600" dirty="0" err="1"/>
              <a:t>tbsp_olive_oil</a:t>
            </a:r>
            <a:r>
              <a:rPr lang="en-US" sz="1600" dirty="0"/>
              <a:t> + </a:t>
            </a:r>
            <a:r>
              <a:rPr lang="en-US" sz="1600" dirty="0" err="1"/>
              <a:t>tsp_cumin_seed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chop_onion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gr_chop_tomatoes</a:t>
            </a:r>
            <a:r>
              <a:rPr lang="en-US" sz="1600" dirty="0"/>
              <a:t> + </a:t>
            </a:r>
            <a:r>
              <a:rPr lang="en-US" sz="1600" dirty="0" err="1"/>
              <a:t>gr_humus</a:t>
            </a:r>
            <a:endParaRPr lang="en-US" sz="1600" dirty="0"/>
          </a:p>
          <a:p>
            <a:r>
              <a:rPr lang="en-US" sz="1600" dirty="0"/>
              <a:t>Heat(pan2, simmer, 5 min)</a:t>
            </a:r>
          </a:p>
          <a:p>
            <a:endParaRPr lang="en-US" sz="1600" dirty="0"/>
          </a:p>
          <a:p>
            <a:r>
              <a:rPr lang="en-US" sz="1600" b="1" dirty="0"/>
              <a:t>/* Output (put it in a plate)*/</a:t>
            </a:r>
          </a:p>
          <a:p>
            <a:r>
              <a:rPr lang="en-US" sz="1600" dirty="0"/>
              <a:t>Drain(pan1)</a:t>
            </a:r>
          </a:p>
          <a:p>
            <a:r>
              <a:rPr lang="en-US" sz="1600" dirty="0"/>
              <a:t>Plate(pan1, pan2)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13E8-50AD-4AA3-90BB-A7E20D5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64" y="495673"/>
            <a:ext cx="1983220" cy="24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88E25-1B82-4C52-8E7B-1873B02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43" y="495673"/>
            <a:ext cx="1983220" cy="247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DB872-404A-4D3C-8F3D-33D17D576094}"/>
              </a:ext>
            </a:extLst>
          </p:cNvPr>
          <p:cNvSpPr txBox="1"/>
          <p:nvPr/>
        </p:nvSpPr>
        <p:spPr>
          <a:xfrm>
            <a:off x="442885" y="24772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82355-B5DA-4EDF-9D0D-447851FC4F2B}"/>
              </a:ext>
            </a:extLst>
          </p:cNvPr>
          <p:cNvSpPr txBox="1"/>
          <p:nvPr/>
        </p:nvSpPr>
        <p:spPr>
          <a:xfrm>
            <a:off x="6463666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program</a:t>
            </a:r>
          </a:p>
        </p:txBody>
      </p:sp>
    </p:spTree>
    <p:extLst>
      <p:ext uri="{BB962C8B-B14F-4D97-AF65-F5344CB8AC3E}">
        <p14:creationId xmlns:p14="http://schemas.microsoft.com/office/powerpoint/2010/main" val="2426075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49562785-CB27-4141-9CE8-DC392FBC5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84" y="477201"/>
            <a:ext cx="5311372" cy="6278642"/>
          </a:xfrm>
          <a:ln w="19050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Humus and Tomato Pasta</a:t>
            </a:r>
          </a:p>
          <a:p>
            <a:pPr marL="0" indent="0">
              <a:buNone/>
            </a:pPr>
            <a:r>
              <a:rPr lang="en-US" sz="1800" dirty="0"/>
              <a:t>1 tbsp pf olive oil</a:t>
            </a:r>
          </a:p>
          <a:p>
            <a:pPr marL="0" indent="0">
              <a:buNone/>
            </a:pPr>
            <a:r>
              <a:rPr lang="en-US" sz="1800" dirty="0"/>
              <a:t>1 tsp of whole cumin seeds</a:t>
            </a:r>
          </a:p>
          <a:p>
            <a:pPr marL="0" indent="0">
              <a:buNone/>
            </a:pPr>
            <a:r>
              <a:rPr lang="en-US" sz="1800" dirty="0"/>
              <a:t>1 large chopped onion</a:t>
            </a:r>
          </a:p>
          <a:p>
            <a:pPr marL="0" indent="0">
              <a:buNone/>
            </a:pPr>
            <a:r>
              <a:rPr lang="en-US" sz="1800" dirty="0"/>
              <a:t>400 g </a:t>
            </a:r>
            <a:r>
              <a:rPr lang="en-US" sz="1800" strike="sngStrike" dirty="0">
                <a:solidFill>
                  <a:srgbClr val="FF0000"/>
                </a:solidFill>
              </a:rPr>
              <a:t>chopped</a:t>
            </a:r>
            <a:r>
              <a:rPr lang="en-US" sz="1800" dirty="0"/>
              <a:t> tomatoes</a:t>
            </a:r>
          </a:p>
          <a:p>
            <a:pPr marL="0" indent="0">
              <a:buNone/>
            </a:pPr>
            <a:r>
              <a:rPr lang="en-US" sz="1800" dirty="0"/>
              <a:t>200 g humus</a:t>
            </a:r>
          </a:p>
          <a:p>
            <a:pPr marL="0" indent="0">
              <a:buNone/>
            </a:pPr>
            <a:r>
              <a:rPr lang="en-US" sz="1800" dirty="0"/>
              <a:t>150 g pasta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1. Add the pasta to a large pan of boiling water. Simmer for 10 minutes</a:t>
            </a:r>
          </a:p>
          <a:p>
            <a:pPr marL="0" indent="0">
              <a:buNone/>
            </a:pPr>
            <a:r>
              <a:rPr lang="en-US" sz="1800" dirty="0"/>
              <a:t>2. Fry the cumin in the olive oil for a few minutes. Add the onions and fry gently</a:t>
            </a:r>
          </a:p>
          <a:p>
            <a:pPr marL="0" indent="0">
              <a:buNone/>
            </a:pPr>
            <a:r>
              <a:rPr lang="en-US" sz="1800" dirty="0"/>
              <a:t>3. Stir in the tomatoes and the humus and leave to simmer for 5 minutes</a:t>
            </a:r>
          </a:p>
          <a:p>
            <a:pPr marL="0" indent="0">
              <a:buNone/>
            </a:pPr>
            <a:r>
              <a:rPr lang="en-US" sz="1800" dirty="0"/>
              <a:t>4. Drain the pasta and serve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73D36-C32B-40C7-A3BD-3F8BD228C870}"/>
              </a:ext>
            </a:extLst>
          </p:cNvPr>
          <p:cNvSpPr txBox="1"/>
          <p:nvPr/>
        </p:nvSpPr>
        <p:spPr>
          <a:xfrm>
            <a:off x="6437745" y="477201"/>
            <a:ext cx="5311371" cy="627864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Humus and Tomato Pasta</a:t>
            </a:r>
          </a:p>
          <a:p>
            <a:r>
              <a:rPr lang="en-US" sz="1600" b="1" dirty="0"/>
              <a:t>/* List of inputs  */</a:t>
            </a:r>
          </a:p>
          <a:p>
            <a:r>
              <a:rPr lang="en-US" sz="1600" dirty="0" err="1"/>
              <a:t>tbsp_olive_oil</a:t>
            </a:r>
            <a:r>
              <a:rPr lang="en-US" sz="1600" dirty="0"/>
              <a:t> = 1 </a:t>
            </a:r>
          </a:p>
          <a:p>
            <a:r>
              <a:rPr lang="en-US" sz="1600" dirty="0" err="1"/>
              <a:t>chop_onion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gr_</a:t>
            </a:r>
            <a:r>
              <a:rPr lang="en-US" sz="1600" strike="sngStrike" dirty="0" err="1">
                <a:solidFill>
                  <a:srgbClr val="FF0000"/>
                </a:solidFill>
              </a:rPr>
              <a:t>chop</a:t>
            </a:r>
            <a:r>
              <a:rPr lang="en-US" sz="1600" dirty="0" err="1"/>
              <a:t>_tomatoes</a:t>
            </a:r>
            <a:r>
              <a:rPr lang="en-US" sz="1600" dirty="0"/>
              <a:t> = 400</a:t>
            </a:r>
          </a:p>
          <a:p>
            <a:r>
              <a:rPr lang="en-US" sz="1600" dirty="0" err="1"/>
              <a:t>gr_humus</a:t>
            </a:r>
            <a:r>
              <a:rPr lang="en-US" sz="1600" dirty="0"/>
              <a:t> = 200</a:t>
            </a:r>
          </a:p>
          <a:p>
            <a:r>
              <a:rPr lang="en-US" sz="1600" dirty="0" err="1"/>
              <a:t>gr_pasta</a:t>
            </a:r>
            <a:r>
              <a:rPr lang="en-US" sz="1600" dirty="0"/>
              <a:t> = 150</a:t>
            </a:r>
          </a:p>
          <a:p>
            <a:r>
              <a:rPr lang="en-US" sz="1600" dirty="0" err="1"/>
              <a:t>boiled_water</a:t>
            </a:r>
            <a:r>
              <a:rPr lang="en-US" sz="1600" dirty="0"/>
              <a:t> = 500 ml</a:t>
            </a:r>
          </a:p>
          <a:p>
            <a:r>
              <a:rPr lang="en-US" sz="1600" dirty="0" err="1"/>
              <a:t>tsp_cumin_seeds</a:t>
            </a:r>
            <a:r>
              <a:rPr lang="en-US" sz="1600" dirty="0"/>
              <a:t> = 1</a:t>
            </a:r>
          </a:p>
          <a:p>
            <a:endParaRPr lang="en-US" sz="1600" dirty="0"/>
          </a:p>
          <a:p>
            <a:r>
              <a:rPr lang="en-US" sz="1600" b="1" dirty="0"/>
              <a:t>/* Pasta processing */</a:t>
            </a:r>
          </a:p>
          <a:p>
            <a:r>
              <a:rPr lang="en-US" sz="1600" dirty="0"/>
              <a:t>pan1 = </a:t>
            </a:r>
            <a:r>
              <a:rPr lang="en-US" sz="1600" dirty="0" err="1"/>
              <a:t>boiled_water</a:t>
            </a:r>
            <a:r>
              <a:rPr lang="en-US" sz="1600" dirty="0"/>
              <a:t> + </a:t>
            </a:r>
            <a:r>
              <a:rPr lang="en-US" sz="1600" dirty="0" err="1"/>
              <a:t>gr_pasta</a:t>
            </a:r>
            <a:endParaRPr lang="en-US" sz="1600" dirty="0"/>
          </a:p>
          <a:p>
            <a:r>
              <a:rPr lang="en-US" sz="1600" dirty="0"/>
              <a:t>Heat(pan1, low, 10 minutes)</a:t>
            </a:r>
          </a:p>
          <a:p>
            <a:endParaRPr lang="en-US" sz="1600" dirty="0"/>
          </a:p>
          <a:p>
            <a:r>
              <a:rPr lang="en-US" sz="1600" b="1" dirty="0"/>
              <a:t>/*Sauce processing */</a:t>
            </a:r>
          </a:p>
          <a:p>
            <a:r>
              <a:rPr lang="en-US" sz="1600" dirty="0"/>
              <a:t>pan2 = </a:t>
            </a:r>
            <a:r>
              <a:rPr lang="en-US" sz="1600" dirty="0" err="1"/>
              <a:t>tbsp_olive_oil</a:t>
            </a:r>
            <a:r>
              <a:rPr lang="en-US" sz="1600" dirty="0"/>
              <a:t> + </a:t>
            </a:r>
            <a:r>
              <a:rPr lang="en-US" sz="1600" dirty="0" err="1"/>
              <a:t>tsp_cumin_seed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chop_onion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gr_chop_tomatoes</a:t>
            </a:r>
            <a:r>
              <a:rPr lang="en-US" sz="1600" dirty="0"/>
              <a:t> + </a:t>
            </a:r>
            <a:r>
              <a:rPr lang="en-US" sz="1600" dirty="0" err="1"/>
              <a:t>gr_humus</a:t>
            </a:r>
            <a:endParaRPr lang="en-US" sz="1600" dirty="0"/>
          </a:p>
          <a:p>
            <a:r>
              <a:rPr lang="en-US" sz="1600" dirty="0"/>
              <a:t>Heat(pan2, simmer, 5 min)</a:t>
            </a:r>
          </a:p>
          <a:p>
            <a:endParaRPr lang="en-US" sz="1600" dirty="0"/>
          </a:p>
          <a:p>
            <a:r>
              <a:rPr lang="en-US" sz="1600" b="1" dirty="0"/>
              <a:t>/* Output (put it in a plate)*/</a:t>
            </a:r>
          </a:p>
          <a:p>
            <a:r>
              <a:rPr lang="en-US" sz="1600" dirty="0"/>
              <a:t>Drain(pan1)</a:t>
            </a:r>
          </a:p>
          <a:p>
            <a:r>
              <a:rPr lang="en-US" sz="1600" dirty="0"/>
              <a:t>Plate(pan1, pan2)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13E8-50AD-4AA3-90BB-A7E20D58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64" y="495673"/>
            <a:ext cx="1983220" cy="2472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B88E25-1B82-4C52-8E7B-1873B02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43" y="495673"/>
            <a:ext cx="1983220" cy="2472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DB872-404A-4D3C-8F3D-33D17D576094}"/>
              </a:ext>
            </a:extLst>
          </p:cNvPr>
          <p:cNvSpPr txBox="1"/>
          <p:nvPr/>
        </p:nvSpPr>
        <p:spPr>
          <a:xfrm>
            <a:off x="442885" y="24772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82355-B5DA-4EDF-9D0D-447851FC4F2B}"/>
              </a:ext>
            </a:extLst>
          </p:cNvPr>
          <p:cNvSpPr txBox="1"/>
          <p:nvPr/>
        </p:nvSpPr>
        <p:spPr>
          <a:xfrm>
            <a:off x="6463666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program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94132-71B6-4C9A-9966-974153B97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944" y="1293090"/>
            <a:ext cx="400529" cy="348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7E97B-FBFE-47BD-A5EA-7847B556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370" y="1873755"/>
            <a:ext cx="400529" cy="348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6FF5C1-3A92-46C0-B6C1-0C8E852A2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495" y="1467293"/>
            <a:ext cx="400529" cy="34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7175E71-BFBD-4901-A2AE-0ABBD4B94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92621"/>
            <a:ext cx="1118569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Important to develop </a:t>
            </a:r>
            <a:r>
              <a:rPr lang="en-US" sz="2200" b="1" dirty="0"/>
              <a:t>Computational thinking </a:t>
            </a:r>
          </a:p>
          <a:p>
            <a:pPr lvl="1"/>
            <a:r>
              <a:rPr lang="en-US" sz="1800" dirty="0"/>
              <a:t>What is the main objective? </a:t>
            </a:r>
          </a:p>
          <a:p>
            <a:pPr lvl="1"/>
            <a:r>
              <a:rPr lang="en-US" sz="1800" dirty="0"/>
              <a:t>What are the inputs, outputs, their relationship? </a:t>
            </a:r>
          </a:p>
          <a:p>
            <a:pPr lvl="1"/>
            <a:r>
              <a:rPr lang="en-US" sz="1800" dirty="0"/>
              <a:t>What are the different components of the solution?</a:t>
            </a:r>
          </a:p>
          <a:p>
            <a:endParaRPr lang="en-US" sz="2200" b="1" dirty="0"/>
          </a:p>
          <a:p>
            <a:r>
              <a:rPr lang="en-US" sz="2200" b="1" dirty="0"/>
              <a:t>Computational thinking: </a:t>
            </a:r>
            <a:r>
              <a:rPr lang="en-US" sz="2200" dirty="0"/>
              <a:t>pseudocode it! then code it!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BDDB6E-E2AB-446B-A53F-AFDFE735229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</p:spTree>
    <p:extLst>
      <p:ext uri="{BB962C8B-B14F-4D97-AF65-F5344CB8AC3E}">
        <p14:creationId xmlns:p14="http://schemas.microsoft.com/office/powerpoint/2010/main" val="208839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3F36D22-58DE-4F75-9032-5109AD57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2862322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only language directly understood by a computer; does not need to be translated (by a compiler or interpreter – more on this later)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instructions use binary notations and are written as strings of 1s and 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binary notation is very difficult to understand -&gt; develop </a:t>
            </a:r>
            <a:r>
              <a:rPr lang="en-US" i="1" dirty="0"/>
              <a:t>assembly language </a:t>
            </a:r>
            <a:r>
              <a:rPr lang="en-US" dirty="0"/>
              <a:t>to make machine language more readable by humans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ABEC8D-9F9A-4D79-BFB0-E37E891049F4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90DC095-BFAB-4993-9BF6-7D42571C566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202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04C27D-F558-4AD7-BEE6-5C6DB5A02520}"/>
              </a:ext>
            </a:extLst>
          </p:cNvPr>
          <p:cNvSpPr txBox="1"/>
          <p:nvPr/>
        </p:nvSpPr>
        <p:spPr>
          <a:xfrm>
            <a:off x="6353153" y="3462174"/>
            <a:ext cx="180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</a:t>
            </a:r>
            <a:r>
              <a:rPr lang="en-US" b="1" dirty="0"/>
              <a:t>machine code</a:t>
            </a:r>
            <a:r>
              <a:rPr lang="en-US" dirty="0"/>
              <a:t>'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7FEAB-3543-459B-83CD-948A14876225}"/>
              </a:ext>
            </a:extLst>
          </p:cNvPr>
          <p:cNvSpPr/>
          <p:nvPr/>
        </p:nvSpPr>
        <p:spPr>
          <a:xfrm>
            <a:off x="5747209" y="3128709"/>
            <a:ext cx="3094547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011 1100001 001001 1100010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31B9F8-0E2C-47AD-B785-10D03713839D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1332A-FB70-C44A-9272-085A3031D99E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4" name="Connector: Elbow 9">
            <a:extLst>
              <a:ext uri="{FF2B5EF4-FFF2-40B4-BE49-F238E27FC236}">
                <a16:creationId xmlns:a16="http://schemas.microsoft.com/office/drawing/2014/main" id="{096FE1D0-1EE2-4742-9C0A-76C514878F2A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5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8C471CD-3828-4AB3-8347-233845CD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B73D36-C32B-40C7-A3BD-3F8BD228C870}"/>
              </a:ext>
            </a:extLst>
          </p:cNvPr>
          <p:cNvSpPr txBox="1"/>
          <p:nvPr/>
        </p:nvSpPr>
        <p:spPr>
          <a:xfrm>
            <a:off x="6437745" y="477201"/>
            <a:ext cx="5311371" cy="627864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Humus and Tomato Pasta</a:t>
            </a:r>
          </a:p>
          <a:p>
            <a:r>
              <a:rPr lang="en-US" sz="1600" b="1" dirty="0"/>
              <a:t>/* List of inputs  */</a:t>
            </a:r>
          </a:p>
          <a:p>
            <a:r>
              <a:rPr lang="en-US" sz="1600" dirty="0" err="1"/>
              <a:t>tbsp_olive_oil</a:t>
            </a:r>
            <a:r>
              <a:rPr lang="en-US" sz="1600" dirty="0"/>
              <a:t> = 1 </a:t>
            </a:r>
          </a:p>
          <a:p>
            <a:r>
              <a:rPr lang="en-US" sz="1600" dirty="0" err="1"/>
              <a:t>chop_onion</a:t>
            </a:r>
            <a:r>
              <a:rPr lang="en-US" sz="1600" dirty="0"/>
              <a:t> = 1</a:t>
            </a:r>
          </a:p>
          <a:p>
            <a:r>
              <a:rPr lang="en-US" sz="1600" dirty="0" err="1"/>
              <a:t>gr_chop_tomatoes</a:t>
            </a:r>
            <a:r>
              <a:rPr lang="en-US" sz="1600" dirty="0"/>
              <a:t> = 400</a:t>
            </a:r>
          </a:p>
          <a:p>
            <a:r>
              <a:rPr lang="en-US" sz="1600" dirty="0" err="1"/>
              <a:t>gr_humus</a:t>
            </a:r>
            <a:r>
              <a:rPr lang="en-US" sz="1600" dirty="0"/>
              <a:t> = 200</a:t>
            </a:r>
          </a:p>
          <a:p>
            <a:r>
              <a:rPr lang="en-US" sz="1600" dirty="0" err="1"/>
              <a:t>gr_pasta</a:t>
            </a:r>
            <a:r>
              <a:rPr lang="en-US" sz="1600" dirty="0"/>
              <a:t> = 150</a:t>
            </a:r>
          </a:p>
          <a:p>
            <a:r>
              <a:rPr lang="en-US" sz="1600" dirty="0" err="1"/>
              <a:t>boiled_water</a:t>
            </a:r>
            <a:r>
              <a:rPr lang="en-US" sz="1600" dirty="0"/>
              <a:t> = 500 ml</a:t>
            </a:r>
          </a:p>
          <a:p>
            <a:r>
              <a:rPr lang="en-US" sz="1600" dirty="0" err="1"/>
              <a:t>tsp_cumin_seeds</a:t>
            </a:r>
            <a:r>
              <a:rPr lang="en-US" sz="1600" dirty="0"/>
              <a:t> = 1</a:t>
            </a:r>
          </a:p>
          <a:p>
            <a:endParaRPr lang="en-US" sz="1600" dirty="0"/>
          </a:p>
          <a:p>
            <a:r>
              <a:rPr lang="en-US" sz="1600" b="1" dirty="0"/>
              <a:t>/* Pasta processing */</a:t>
            </a:r>
          </a:p>
          <a:p>
            <a:r>
              <a:rPr lang="en-US" sz="1600" dirty="0"/>
              <a:t>pan1 = </a:t>
            </a:r>
            <a:r>
              <a:rPr lang="en-US" sz="1600" dirty="0" err="1"/>
              <a:t>boiled_water</a:t>
            </a:r>
            <a:r>
              <a:rPr lang="en-US" sz="1600" dirty="0"/>
              <a:t> + </a:t>
            </a:r>
            <a:r>
              <a:rPr lang="en-US" sz="1600" dirty="0" err="1"/>
              <a:t>gr_pasta</a:t>
            </a:r>
            <a:endParaRPr lang="en-US" sz="1600" dirty="0"/>
          </a:p>
          <a:p>
            <a:r>
              <a:rPr lang="en-US" sz="1600" dirty="0"/>
              <a:t>Heat(pan1, low, 10 minutes)</a:t>
            </a:r>
          </a:p>
          <a:p>
            <a:endParaRPr lang="en-US" sz="1600" dirty="0"/>
          </a:p>
          <a:p>
            <a:r>
              <a:rPr lang="en-US" sz="1600" b="1" dirty="0"/>
              <a:t>/*Sauce processing */</a:t>
            </a:r>
          </a:p>
          <a:p>
            <a:r>
              <a:rPr lang="en-US" sz="1600" dirty="0"/>
              <a:t>pan2 = </a:t>
            </a:r>
            <a:r>
              <a:rPr lang="en-US" sz="1600" dirty="0" err="1"/>
              <a:t>tbsp_olive_oil</a:t>
            </a:r>
            <a:r>
              <a:rPr lang="en-US" sz="1600" dirty="0"/>
              <a:t> + </a:t>
            </a:r>
            <a:r>
              <a:rPr lang="en-US" sz="1600" dirty="0" err="1"/>
              <a:t>tsp_cumin_seed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chop_onion</a:t>
            </a:r>
            <a:endParaRPr lang="en-US" sz="1600" dirty="0"/>
          </a:p>
          <a:p>
            <a:r>
              <a:rPr lang="en-US" sz="1600" dirty="0"/>
              <a:t>Heat(pan2, high, 2 minutes)</a:t>
            </a:r>
          </a:p>
          <a:p>
            <a:r>
              <a:rPr lang="en-US" sz="1600" dirty="0"/>
              <a:t>pan2 = pan2 + </a:t>
            </a:r>
            <a:r>
              <a:rPr lang="en-US" sz="1600" dirty="0" err="1"/>
              <a:t>gr_chop_tomatoes</a:t>
            </a:r>
            <a:r>
              <a:rPr lang="en-US" sz="1600" dirty="0"/>
              <a:t> + </a:t>
            </a:r>
            <a:r>
              <a:rPr lang="en-US" sz="1600" dirty="0" err="1"/>
              <a:t>gr_humus</a:t>
            </a:r>
            <a:endParaRPr lang="en-US" sz="1600" dirty="0"/>
          </a:p>
          <a:p>
            <a:r>
              <a:rPr lang="en-US" sz="1600" dirty="0"/>
              <a:t>Heat(pan2, simmer, 5 min)</a:t>
            </a:r>
          </a:p>
          <a:p>
            <a:endParaRPr lang="en-US" sz="1600" dirty="0"/>
          </a:p>
          <a:p>
            <a:r>
              <a:rPr lang="en-US" sz="1600" b="1" dirty="0"/>
              <a:t>/* Output (put it in a plate)*/</a:t>
            </a:r>
          </a:p>
          <a:p>
            <a:r>
              <a:rPr lang="en-US" sz="1600" dirty="0"/>
              <a:t>Drain(pan1)</a:t>
            </a:r>
          </a:p>
          <a:p>
            <a:r>
              <a:rPr lang="en-US" sz="1600" dirty="0"/>
              <a:t>Plate(pan1, pan2)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88E25-1B82-4C52-8E7B-1873B02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43" y="495673"/>
            <a:ext cx="1983220" cy="2472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82355-B5DA-4EDF-9D0D-447851FC4F2B}"/>
              </a:ext>
            </a:extLst>
          </p:cNvPr>
          <p:cNvSpPr txBox="1"/>
          <p:nvPr/>
        </p:nvSpPr>
        <p:spPr>
          <a:xfrm>
            <a:off x="6463666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it!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DB715B-948E-43CF-B0EF-E184CB1E8846}"/>
              </a:ext>
            </a:extLst>
          </p:cNvPr>
          <p:cNvSpPr txBox="1"/>
          <p:nvPr/>
        </p:nvSpPr>
        <p:spPr>
          <a:xfrm>
            <a:off x="748145" y="486437"/>
            <a:ext cx="4498110" cy="618630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/* </a:t>
            </a:r>
            <a:r>
              <a:rPr lang="en-US" b="1" dirty="0"/>
              <a:t>Main objective </a:t>
            </a:r>
            <a:r>
              <a:rPr lang="en-US" dirty="0"/>
              <a:t>is to cook Humus and Tomato Pasta</a:t>
            </a:r>
          </a:p>
          <a:p>
            <a:endParaRPr lang="en-US" dirty="0"/>
          </a:p>
          <a:p>
            <a:r>
              <a:rPr lang="en-US" b="1" dirty="0"/>
              <a:t>The inputs </a:t>
            </a:r>
            <a:r>
              <a:rPr lang="en-US" dirty="0"/>
              <a:t>needed include olive oil, chopped onion, chopped tomatoes, humus, pasta, water, and cumin seeds</a:t>
            </a:r>
          </a:p>
          <a:p>
            <a:endParaRPr lang="en-US" dirty="0"/>
          </a:p>
          <a:p>
            <a:r>
              <a:rPr lang="en-US" b="1" dirty="0"/>
              <a:t>The first output </a:t>
            </a:r>
            <a:r>
              <a:rPr lang="en-US" dirty="0"/>
              <a:t>is cooked pasta obtained by adding pasta to a pan of boiling water</a:t>
            </a:r>
          </a:p>
          <a:p>
            <a:endParaRPr lang="en-US" dirty="0"/>
          </a:p>
          <a:p>
            <a:r>
              <a:rPr lang="en-US" b="1" dirty="0"/>
              <a:t>The second output </a:t>
            </a:r>
            <a:r>
              <a:rPr lang="en-US" dirty="0"/>
              <a:t>is the pasta sauce obtained my mixing olive oil, cumin seeds, chopped onion, tomatoes, and humus in a frying pan </a:t>
            </a:r>
          </a:p>
          <a:p>
            <a:endParaRPr lang="en-US" dirty="0"/>
          </a:p>
          <a:p>
            <a:r>
              <a:rPr lang="en-US" b="1" dirty="0"/>
              <a:t>The components </a:t>
            </a:r>
            <a:r>
              <a:rPr lang="en-US" dirty="0"/>
              <a:t>of the solution are the first output and second output</a:t>
            </a:r>
          </a:p>
          <a:p>
            <a:endParaRPr lang="en-US" dirty="0"/>
          </a:p>
          <a:p>
            <a:r>
              <a:rPr lang="en-US" b="1" dirty="0"/>
              <a:t>The final output </a:t>
            </a:r>
            <a:r>
              <a:rPr lang="en-US" dirty="0"/>
              <a:t>is the Humus and Tomato Pasta dish */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D73C7-5B74-452C-8336-5DDD5C6918E1}"/>
              </a:ext>
            </a:extLst>
          </p:cNvPr>
          <p:cNvSpPr txBox="1"/>
          <p:nvPr/>
        </p:nvSpPr>
        <p:spPr>
          <a:xfrm>
            <a:off x="350750" y="34008"/>
            <a:ext cx="529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Pseudocode it!</a:t>
            </a:r>
          </a:p>
        </p:txBody>
      </p:sp>
    </p:spTree>
    <p:extLst>
      <p:ext uri="{BB962C8B-B14F-4D97-AF65-F5344CB8AC3E}">
        <p14:creationId xmlns:p14="http://schemas.microsoft.com/office/powerpoint/2010/main" val="257974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BA28D00-175F-4A7F-88B9-CFA3B3CEA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780595"/>
            <a:ext cx="11185699" cy="4351338"/>
          </a:xfrm>
        </p:spPr>
        <p:txBody>
          <a:bodyPr>
            <a:normAutofit/>
          </a:bodyPr>
          <a:lstStyle/>
          <a:p>
            <a:r>
              <a:rPr lang="en-US" sz="2200" b="1" dirty="0"/>
              <a:t>Explain</a:t>
            </a:r>
            <a:r>
              <a:rPr lang="en-US" sz="2200" dirty="0"/>
              <a:t> your code: Summarize and provide a high-level explanation for what your code does in plain English! Python uses the pound sign (</a:t>
            </a:r>
            <a:r>
              <a:rPr lang="en-US" sz="2200" b="1" dirty="0"/>
              <a:t>#</a:t>
            </a:r>
            <a:r>
              <a:rPr lang="en-US" sz="2200" dirty="0"/>
              <a:t>)</a:t>
            </a:r>
            <a:r>
              <a:rPr lang="en-US" sz="2200" b="1" dirty="0"/>
              <a:t> </a:t>
            </a:r>
            <a:r>
              <a:rPr lang="en-US" sz="2200" dirty="0"/>
              <a:t>for comments</a:t>
            </a:r>
            <a:endParaRPr lang="en-US" sz="2200" b="1" dirty="0"/>
          </a:p>
          <a:p>
            <a:endParaRPr lang="en-US" sz="2200" dirty="0"/>
          </a:p>
          <a:p>
            <a:r>
              <a:rPr lang="en-US" sz="2200" b="1" dirty="0"/>
              <a:t>Trace</a:t>
            </a:r>
            <a:r>
              <a:rPr lang="en-US" sz="2200" dirty="0"/>
              <a:t> your code: Run the code as the computer does</a:t>
            </a:r>
          </a:p>
          <a:p>
            <a:pPr lvl="1"/>
            <a:r>
              <a:rPr lang="en-US" sz="1800" dirty="0"/>
              <a:t>Take a piece of paper (seriously!)</a:t>
            </a:r>
          </a:p>
          <a:p>
            <a:pPr lvl="1"/>
            <a:r>
              <a:rPr lang="en-US" sz="1800" dirty="0"/>
              <a:t>Write down the variables and their values</a:t>
            </a:r>
          </a:p>
          <a:p>
            <a:pPr lvl="1"/>
            <a:r>
              <a:rPr lang="en-US" sz="1800" dirty="0"/>
              <a:t>Update the variables as they change as you mentally walk through the statements sequentially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FFD6E0-FA13-483E-B410-F70B9742EAEA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</p:spTree>
    <p:extLst>
      <p:ext uri="{BB962C8B-B14F-4D97-AF65-F5344CB8AC3E}">
        <p14:creationId xmlns:p14="http://schemas.microsoft.com/office/powerpoint/2010/main" val="1456886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2BDC38EB-00A4-4622-9DCE-E121AC960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42247-CB6A-490C-AD63-7418F48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47" y="2856953"/>
            <a:ext cx="8102390" cy="3473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ECF233-055F-48ED-B617-DB84ED4D32A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in general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CC740B-20D5-4ECF-A263-3AB0BC86D7E6}"/>
              </a:ext>
            </a:extLst>
          </p:cNvPr>
          <p:cNvSpPr txBox="1">
            <a:spLocks/>
          </p:cNvSpPr>
          <p:nvPr/>
        </p:nvSpPr>
        <p:spPr>
          <a:xfrm>
            <a:off x="655319" y="1780595"/>
            <a:ext cx="111856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An awesome tool for tracing Python code:</a:t>
            </a:r>
          </a:p>
          <a:p>
            <a:pPr marL="0" indent="0">
              <a:buNone/>
            </a:pPr>
            <a:r>
              <a:rPr lang="en-US" sz="2200" dirty="0">
                <a:hlinkClick r:id="rId4"/>
              </a:rPr>
              <a:t>http://www.pythontutor.com/visualize.html#mode=edit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048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277E421-B599-4AF6-A2DE-C70FEAED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60164-E517-4A87-ADC1-ADDF90F5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89" y="4494099"/>
            <a:ext cx="314325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DA59A-9AC0-4C04-9AB0-044537EE6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326" y="4494099"/>
            <a:ext cx="1443146" cy="12621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EBD1EC-DEFE-4EBC-8251-E04B18D80634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Development environment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6B688E-A57E-4574-BB23-0F20DB261E74}"/>
              </a:ext>
            </a:extLst>
          </p:cNvPr>
          <p:cNvSpPr txBox="1">
            <a:spLocks/>
          </p:cNvSpPr>
          <p:nvPr/>
        </p:nvSpPr>
        <p:spPr>
          <a:xfrm>
            <a:off x="655319" y="1792608"/>
            <a:ext cx="11185699" cy="243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After installing Python 3 you will need to install an </a:t>
            </a:r>
            <a:r>
              <a:rPr lang="en-US" sz="2200" b="1" dirty="0"/>
              <a:t>integrated development environment (IDE) </a:t>
            </a:r>
          </a:p>
          <a:p>
            <a:endParaRPr lang="en-US" sz="2200" b="1" dirty="0"/>
          </a:p>
          <a:p>
            <a:r>
              <a:rPr lang="en-US" sz="2200" dirty="0"/>
              <a:t>An IDE is a software application consisting of an </a:t>
            </a:r>
            <a:r>
              <a:rPr lang="en-US" sz="2200" i="1" dirty="0"/>
              <a:t>editor</a:t>
            </a:r>
            <a:r>
              <a:rPr lang="en-US" sz="2200" dirty="0"/>
              <a:t>, build automation tools (e.g. compiler, </a:t>
            </a:r>
            <a:r>
              <a:rPr lang="en-US" sz="2200" i="1" dirty="0"/>
              <a:t>interpreter</a:t>
            </a:r>
            <a:r>
              <a:rPr lang="en-US" sz="2200" dirty="0"/>
              <a:t>), and a </a:t>
            </a:r>
            <a:r>
              <a:rPr lang="en-US" sz="2200" i="1" dirty="0"/>
              <a:t>debugger</a:t>
            </a:r>
          </a:p>
          <a:p>
            <a:endParaRPr lang="en-US" sz="2200" dirty="0"/>
          </a:p>
          <a:p>
            <a:r>
              <a:rPr lang="en-US" sz="2200" dirty="0"/>
              <a:t>Our preferred IDE is Eclipse. Supports the </a:t>
            </a:r>
            <a:r>
              <a:rPr lang="en-US" sz="2200" dirty="0" err="1"/>
              <a:t>PyDev</a:t>
            </a:r>
            <a:r>
              <a:rPr lang="en-US" sz="2200" dirty="0"/>
              <a:t> interpreter. You will use </a:t>
            </a:r>
            <a:r>
              <a:rPr lang="en-US" sz="2200" dirty="0" err="1"/>
              <a:t>PyDev</a:t>
            </a:r>
            <a:r>
              <a:rPr lang="en-US" sz="2200" dirty="0"/>
              <a:t> in this class</a:t>
            </a:r>
          </a:p>
        </p:txBody>
      </p:sp>
    </p:spTree>
    <p:extLst>
      <p:ext uri="{BB962C8B-B14F-4D97-AF65-F5344CB8AC3E}">
        <p14:creationId xmlns:p14="http://schemas.microsoft.com/office/powerpoint/2010/main" val="4016248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CC5F9F-CF83-4FD6-A69A-41576AC010F6}"/>
              </a:ext>
            </a:extLst>
          </p:cNvPr>
          <p:cNvSpPr/>
          <p:nvPr/>
        </p:nvSpPr>
        <p:spPr>
          <a:xfrm>
            <a:off x="0" y="2680624"/>
            <a:ext cx="12192000" cy="1638534"/>
          </a:xfrm>
          <a:prstGeom prst="rect">
            <a:avLst/>
          </a:prstGeom>
          <a:solidFill>
            <a:srgbClr val="FDF3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5CED4F8-18A4-4AE6-828B-DD96B00A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F73C4-AD41-4D93-BD41-3EBCDAE69FE1}"/>
              </a:ext>
            </a:extLst>
          </p:cNvPr>
          <p:cNvSpPr txBox="1">
            <a:spLocks/>
          </p:cNvSpPr>
          <p:nvPr/>
        </p:nvSpPr>
        <p:spPr>
          <a:xfrm>
            <a:off x="655319" y="4319158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Text enclosed in '' or “” is a </a:t>
            </a:r>
            <a:r>
              <a:rPr lang="en-US" sz="2200" b="1" dirty="0"/>
              <a:t>string literal</a:t>
            </a:r>
          </a:p>
          <a:p>
            <a:r>
              <a:rPr lang="en-US" sz="2200" dirty="0"/>
              <a:t>Allowed text in string literals: any letters, numbers, spaces, and any symbols like @#$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72E8D7-57A7-4FD1-929D-8964D98A8F4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C4874F-8060-4E39-8655-EE49439B4FCF}"/>
              </a:ext>
            </a:extLst>
          </p:cNvPr>
          <p:cNvSpPr txBox="1">
            <a:spLocks/>
          </p:cNvSpPr>
          <p:nvPr/>
        </p:nvSpPr>
        <p:spPr>
          <a:xfrm>
            <a:off x="655318" y="1790466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 way to print output is to use the built-in function </a:t>
            </a:r>
            <a:r>
              <a:rPr lang="en-US" sz="2200" b="1" dirty="0"/>
              <a:t>print()</a:t>
            </a:r>
          </a:p>
          <a:p>
            <a:r>
              <a:rPr lang="en-US" sz="2200" dirty="0"/>
              <a:t>Each </a:t>
            </a:r>
            <a:r>
              <a:rPr lang="en-US" sz="2200" b="1" dirty="0"/>
              <a:t>print() </a:t>
            </a:r>
            <a:r>
              <a:rPr lang="en-US" sz="2200" dirty="0"/>
              <a:t>statement will </a:t>
            </a:r>
            <a:r>
              <a:rPr lang="en-US" sz="2200" b="1" dirty="0"/>
              <a:t>output</a:t>
            </a:r>
            <a:r>
              <a:rPr lang="en-US" sz="2200" dirty="0"/>
              <a:t> on a </a:t>
            </a:r>
            <a:r>
              <a:rPr lang="en-US" sz="2200" b="1" dirty="0"/>
              <a:t>new 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BA7BC7-843B-44E1-89F7-CF4AF1568FB1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07F4-A4D9-44A8-94EE-6BB0DDD352B1}"/>
              </a:ext>
            </a:extLst>
          </p:cNvPr>
          <p:cNvSpPr txBox="1"/>
          <p:nvPr/>
        </p:nvSpPr>
        <p:spPr>
          <a:xfrm>
            <a:off x="944314" y="3166818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study at UW')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3FC1B-1FE9-4AB7-BAA0-93F5B309E76C}"/>
              </a:ext>
            </a:extLst>
          </p:cNvPr>
          <p:cNvSpPr txBox="1"/>
          <p:nvPr/>
        </p:nvSpPr>
        <p:spPr>
          <a:xfrm>
            <a:off x="4199048" y="3157299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am a resident of WI.</a:t>
            </a:r>
          </a:p>
          <a:p>
            <a:r>
              <a:rPr lang="en-US" dirty="0"/>
              <a:t>I study at UW</a:t>
            </a:r>
          </a:p>
        </p:txBody>
      </p:sp>
    </p:spTree>
    <p:extLst>
      <p:ext uri="{BB962C8B-B14F-4D97-AF65-F5344CB8AC3E}">
        <p14:creationId xmlns:p14="http://schemas.microsoft.com/office/powerpoint/2010/main" val="139061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CC5F9F-CF83-4FD6-A69A-41576AC010F6}"/>
              </a:ext>
            </a:extLst>
          </p:cNvPr>
          <p:cNvSpPr/>
          <p:nvPr/>
        </p:nvSpPr>
        <p:spPr>
          <a:xfrm>
            <a:off x="0" y="2680624"/>
            <a:ext cx="12192000" cy="1638534"/>
          </a:xfrm>
          <a:prstGeom prst="rect">
            <a:avLst/>
          </a:prstGeom>
          <a:solidFill>
            <a:srgbClr val="FDF3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5CED4F8-18A4-4AE6-828B-DD96B00A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F73C4-AD41-4D93-BD41-3EBCDAE69FE1}"/>
              </a:ext>
            </a:extLst>
          </p:cNvPr>
          <p:cNvSpPr txBox="1">
            <a:spLocks/>
          </p:cNvSpPr>
          <p:nvPr/>
        </p:nvSpPr>
        <p:spPr>
          <a:xfrm>
            <a:off x="655319" y="4319158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can we move text to the next line without using multiple print() statements?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72E8D7-57A7-4FD1-929D-8964D98A8F4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C4874F-8060-4E39-8655-EE49439B4FCF}"/>
              </a:ext>
            </a:extLst>
          </p:cNvPr>
          <p:cNvSpPr txBox="1">
            <a:spLocks/>
          </p:cNvSpPr>
          <p:nvPr/>
        </p:nvSpPr>
        <p:spPr>
          <a:xfrm>
            <a:off x="655318" y="1790466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 way to print output is to use the built-in function </a:t>
            </a:r>
            <a:r>
              <a:rPr lang="en-US" sz="2200" b="1" dirty="0"/>
              <a:t>print()</a:t>
            </a:r>
          </a:p>
          <a:p>
            <a:r>
              <a:rPr lang="en-US" sz="2200" dirty="0"/>
              <a:t>Each </a:t>
            </a:r>
            <a:r>
              <a:rPr lang="en-US" sz="2200" b="1" dirty="0"/>
              <a:t>print() </a:t>
            </a:r>
            <a:r>
              <a:rPr lang="en-US" sz="2200" dirty="0"/>
              <a:t>statement will </a:t>
            </a:r>
            <a:r>
              <a:rPr lang="en-US" sz="2200" b="1" dirty="0"/>
              <a:t>output</a:t>
            </a:r>
            <a:r>
              <a:rPr lang="en-US" sz="2200" dirty="0"/>
              <a:t> on a </a:t>
            </a:r>
            <a:r>
              <a:rPr lang="en-US" sz="2200" b="1" dirty="0"/>
              <a:t>new 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BA7BC7-843B-44E1-89F7-CF4AF1568FB1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07F4-A4D9-44A8-94EE-6BB0DDD352B1}"/>
              </a:ext>
            </a:extLst>
          </p:cNvPr>
          <p:cNvSpPr txBox="1"/>
          <p:nvPr/>
        </p:nvSpPr>
        <p:spPr>
          <a:xfrm>
            <a:off x="944314" y="3166818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study at UW')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3FC1B-1FE9-4AB7-BAA0-93F5B309E76C}"/>
              </a:ext>
            </a:extLst>
          </p:cNvPr>
          <p:cNvSpPr txBox="1"/>
          <p:nvPr/>
        </p:nvSpPr>
        <p:spPr>
          <a:xfrm>
            <a:off x="4199048" y="3157299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am a resident of WI.</a:t>
            </a:r>
          </a:p>
          <a:p>
            <a:r>
              <a:rPr lang="en-US" dirty="0"/>
              <a:t>I study at UW</a:t>
            </a:r>
          </a:p>
        </p:txBody>
      </p:sp>
    </p:spTree>
    <p:extLst>
      <p:ext uri="{BB962C8B-B14F-4D97-AF65-F5344CB8AC3E}">
        <p14:creationId xmlns:p14="http://schemas.microsoft.com/office/powerpoint/2010/main" val="2305313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CC5F9F-CF83-4FD6-A69A-41576AC010F6}"/>
              </a:ext>
            </a:extLst>
          </p:cNvPr>
          <p:cNvSpPr/>
          <p:nvPr/>
        </p:nvSpPr>
        <p:spPr>
          <a:xfrm>
            <a:off x="0" y="2680624"/>
            <a:ext cx="12192000" cy="1638534"/>
          </a:xfrm>
          <a:prstGeom prst="rect">
            <a:avLst/>
          </a:prstGeom>
          <a:solidFill>
            <a:srgbClr val="FDF3E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5CED4F8-18A4-4AE6-828B-DD96B00A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F73C4-AD41-4D93-BD41-3EBCDAE69FE1}"/>
              </a:ext>
            </a:extLst>
          </p:cNvPr>
          <p:cNvSpPr txBox="1">
            <a:spLocks/>
          </p:cNvSpPr>
          <p:nvPr/>
        </p:nvSpPr>
        <p:spPr>
          <a:xfrm>
            <a:off x="655319" y="4319158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can we move text to the next line without using multiple print() statements?</a:t>
            </a:r>
          </a:p>
          <a:p>
            <a:r>
              <a:rPr lang="en-US" sz="2200" dirty="0"/>
              <a:t>Solution: use the </a:t>
            </a:r>
            <a:r>
              <a:rPr lang="en-US" sz="2200" b="1" dirty="0"/>
              <a:t>newline </a:t>
            </a:r>
            <a:r>
              <a:rPr lang="en-US" sz="2200" dirty="0"/>
              <a:t>escape</a:t>
            </a:r>
            <a:r>
              <a:rPr lang="en-US" sz="2200" b="1" dirty="0"/>
              <a:t> character \n </a:t>
            </a:r>
            <a:r>
              <a:rPr lang="en-US" sz="2200" dirty="0"/>
              <a:t>(should be part of the string!)</a:t>
            </a:r>
            <a:endParaRPr lang="en-US" sz="22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72E8D7-57A7-4FD1-929D-8964D98A8F4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C4874F-8060-4E39-8655-EE49439B4FCF}"/>
              </a:ext>
            </a:extLst>
          </p:cNvPr>
          <p:cNvSpPr txBox="1">
            <a:spLocks/>
          </p:cNvSpPr>
          <p:nvPr/>
        </p:nvSpPr>
        <p:spPr>
          <a:xfrm>
            <a:off x="655318" y="1790466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 way to print output is to use the built-in function </a:t>
            </a:r>
            <a:r>
              <a:rPr lang="en-US" sz="2200" b="1" dirty="0"/>
              <a:t>print()</a:t>
            </a:r>
          </a:p>
          <a:p>
            <a:r>
              <a:rPr lang="en-US" sz="2200" dirty="0"/>
              <a:t>Each </a:t>
            </a:r>
            <a:r>
              <a:rPr lang="en-US" sz="2200" b="1" dirty="0"/>
              <a:t>print() </a:t>
            </a:r>
            <a:r>
              <a:rPr lang="en-US" sz="2200" dirty="0"/>
              <a:t>statement will </a:t>
            </a:r>
            <a:r>
              <a:rPr lang="en-US" sz="2200" b="1" dirty="0"/>
              <a:t>output</a:t>
            </a:r>
            <a:r>
              <a:rPr lang="en-US" sz="2200" dirty="0"/>
              <a:t> on a </a:t>
            </a:r>
            <a:r>
              <a:rPr lang="en-US" sz="2200" b="1" dirty="0"/>
              <a:t>new 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BA7BC7-843B-44E1-89F7-CF4AF1568FB1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07F4-A4D9-44A8-94EE-6BB0DDD352B1}"/>
              </a:ext>
            </a:extLst>
          </p:cNvPr>
          <p:cNvSpPr txBox="1"/>
          <p:nvPr/>
        </p:nvSpPr>
        <p:spPr>
          <a:xfrm>
            <a:off x="944314" y="3166818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study at UW')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3FC1B-1FE9-4AB7-BAA0-93F5B309E76C}"/>
              </a:ext>
            </a:extLst>
          </p:cNvPr>
          <p:cNvSpPr txBox="1"/>
          <p:nvPr/>
        </p:nvSpPr>
        <p:spPr>
          <a:xfrm>
            <a:off x="4199048" y="3157299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am a resident of WI.</a:t>
            </a:r>
          </a:p>
          <a:p>
            <a:r>
              <a:rPr lang="en-US" dirty="0"/>
              <a:t>I study at UW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1F20C-60E7-49E1-9B11-CE1CF2757352}"/>
              </a:ext>
            </a:extLst>
          </p:cNvPr>
          <p:cNvSpPr/>
          <p:nvPr/>
        </p:nvSpPr>
        <p:spPr>
          <a:xfrm>
            <a:off x="0" y="5189502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83343-F1DB-4CFE-873D-28CD5BEC6CD1}"/>
              </a:ext>
            </a:extLst>
          </p:cNvPr>
          <p:cNvSpPr txBox="1"/>
          <p:nvPr/>
        </p:nvSpPr>
        <p:spPr>
          <a:xfrm>
            <a:off x="956345" y="5474494"/>
            <a:ext cx="296970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print('I\</a:t>
            </a:r>
            <a:r>
              <a:rPr lang="en-US" dirty="0" err="1"/>
              <a:t>nam</a:t>
            </a:r>
            <a:r>
              <a:rPr lang="en-US" dirty="0"/>
              <a:t>\</a:t>
            </a:r>
            <a:r>
              <a:rPr lang="en-US" dirty="0" err="1"/>
              <a:t>nsmart</a:t>
            </a:r>
            <a:r>
              <a:rPr lang="en-US" dirty="0"/>
              <a:t>')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EC0B0-3D4E-411B-B830-09FC300A1753}"/>
              </a:ext>
            </a:extLst>
          </p:cNvPr>
          <p:cNvSpPr txBox="1"/>
          <p:nvPr/>
        </p:nvSpPr>
        <p:spPr>
          <a:xfrm>
            <a:off x="4227073" y="5472375"/>
            <a:ext cx="2969702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  <a:p>
            <a:r>
              <a:rPr lang="en-US" dirty="0"/>
              <a:t>am</a:t>
            </a:r>
          </a:p>
          <a:p>
            <a:r>
              <a:rPr lang="en-US" dirty="0"/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10188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CC5F9F-CF83-4FD6-A69A-41576AC010F6}"/>
              </a:ext>
            </a:extLst>
          </p:cNvPr>
          <p:cNvSpPr/>
          <p:nvPr/>
        </p:nvSpPr>
        <p:spPr>
          <a:xfrm>
            <a:off x="0" y="2680624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5CED4F8-18A4-4AE6-828B-DD96B00A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8F73C4-AD41-4D93-BD41-3EBCDAE69FE1}"/>
              </a:ext>
            </a:extLst>
          </p:cNvPr>
          <p:cNvSpPr txBox="1">
            <a:spLocks/>
          </p:cNvSpPr>
          <p:nvPr/>
        </p:nvSpPr>
        <p:spPr>
          <a:xfrm>
            <a:off x="655319" y="4319158"/>
            <a:ext cx="11185699" cy="118889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can we move text to the next line without using multiple print() statements?</a:t>
            </a:r>
          </a:p>
          <a:p>
            <a:r>
              <a:rPr lang="en-US" sz="2200" dirty="0"/>
              <a:t>Solution: use the </a:t>
            </a:r>
            <a:r>
              <a:rPr lang="en-US" sz="2200" b="1" dirty="0"/>
              <a:t>newline </a:t>
            </a:r>
            <a:r>
              <a:rPr lang="en-US" sz="2200" dirty="0"/>
              <a:t>escape</a:t>
            </a:r>
            <a:r>
              <a:rPr lang="en-US" sz="2200" b="1" dirty="0"/>
              <a:t> character \n </a:t>
            </a:r>
            <a:r>
              <a:rPr lang="en-US" sz="2200" dirty="0"/>
              <a:t>(should be part of the string!)</a:t>
            </a:r>
            <a:endParaRPr lang="en-US" sz="22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72E8D7-57A7-4FD1-929D-8964D98A8F4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C4874F-8060-4E39-8655-EE49439B4FCF}"/>
              </a:ext>
            </a:extLst>
          </p:cNvPr>
          <p:cNvSpPr txBox="1">
            <a:spLocks/>
          </p:cNvSpPr>
          <p:nvPr/>
        </p:nvSpPr>
        <p:spPr>
          <a:xfrm>
            <a:off x="655318" y="1790466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One way to print output is to use the built-in function </a:t>
            </a:r>
            <a:r>
              <a:rPr lang="en-US" sz="2200" b="1" dirty="0"/>
              <a:t>print()</a:t>
            </a:r>
          </a:p>
          <a:p>
            <a:r>
              <a:rPr lang="en-US" sz="2200" dirty="0"/>
              <a:t>Each </a:t>
            </a:r>
            <a:r>
              <a:rPr lang="en-US" sz="2200" b="1" dirty="0"/>
              <a:t>print() </a:t>
            </a:r>
            <a:r>
              <a:rPr lang="en-US" sz="2200" dirty="0"/>
              <a:t>statement will </a:t>
            </a:r>
            <a:r>
              <a:rPr lang="en-US" sz="2200" b="1" dirty="0"/>
              <a:t>output</a:t>
            </a:r>
            <a:r>
              <a:rPr lang="en-US" sz="2200" dirty="0"/>
              <a:t> on a </a:t>
            </a:r>
            <a:r>
              <a:rPr lang="en-US" sz="2200" b="1" dirty="0"/>
              <a:t>new 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BA7BC7-843B-44E1-89F7-CF4AF1568FB1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507F4-A4D9-44A8-94EE-6BB0DDD352B1}"/>
              </a:ext>
            </a:extLst>
          </p:cNvPr>
          <p:cNvSpPr txBox="1"/>
          <p:nvPr/>
        </p:nvSpPr>
        <p:spPr>
          <a:xfrm>
            <a:off x="944314" y="3166818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study at UW')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3FC1B-1FE9-4AB7-BAA0-93F5B309E76C}"/>
              </a:ext>
            </a:extLst>
          </p:cNvPr>
          <p:cNvSpPr txBox="1"/>
          <p:nvPr/>
        </p:nvSpPr>
        <p:spPr>
          <a:xfrm>
            <a:off x="4199048" y="3157299"/>
            <a:ext cx="2969702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am a resident of WI.</a:t>
            </a:r>
          </a:p>
          <a:p>
            <a:r>
              <a:rPr lang="en-US" dirty="0"/>
              <a:t>I study at UW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91F20C-60E7-49E1-9B11-CE1CF2757352}"/>
              </a:ext>
            </a:extLst>
          </p:cNvPr>
          <p:cNvSpPr/>
          <p:nvPr/>
        </p:nvSpPr>
        <p:spPr>
          <a:xfrm>
            <a:off x="0" y="5189502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18B4E-B56F-4C69-BCB7-C03013D33AC5}"/>
              </a:ext>
            </a:extLst>
          </p:cNvPr>
          <p:cNvSpPr txBox="1"/>
          <p:nvPr/>
        </p:nvSpPr>
        <p:spPr>
          <a:xfrm>
            <a:off x="956345" y="5474494"/>
            <a:ext cx="296970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\n am \n smart')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620F9-16C4-4CC3-9E3C-7914822A0C79}"/>
              </a:ext>
            </a:extLst>
          </p:cNvPr>
          <p:cNvSpPr txBox="1"/>
          <p:nvPr/>
        </p:nvSpPr>
        <p:spPr>
          <a:xfrm>
            <a:off x="4227073" y="5472375"/>
            <a:ext cx="2969702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I</a:t>
            </a:r>
          </a:p>
          <a:p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am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.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273679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81D4EBC2-BCFF-4F93-A1C7-B3F5F2B8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DD2FE7-5195-450E-87E6-D9064C15288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DEF0B-D3F0-46D8-A6FB-6FCCF0B1068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93FD2D-9CD5-47CB-A6D6-D741A28A6CC4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F0D9DA5-98FF-4ECD-A5BA-977D6C1AE178}"/>
              </a:ext>
            </a:extLst>
          </p:cNvPr>
          <p:cNvSpPr txBox="1">
            <a:spLocks/>
          </p:cNvSpPr>
          <p:nvPr/>
        </p:nvSpPr>
        <p:spPr>
          <a:xfrm>
            <a:off x="655319" y="179262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To keep the output on the same line: specify </a:t>
            </a:r>
            <a:r>
              <a:rPr lang="en-US" sz="2200" i="1" dirty="0"/>
              <a:t>end = ' ' </a:t>
            </a:r>
            <a:r>
              <a:rPr lang="en-US" sz="2200" dirty="0"/>
              <a:t>as an argument of the print() function</a:t>
            </a:r>
            <a:endParaRPr lang="en-US" sz="2200" i="1" dirty="0"/>
          </a:p>
          <a:p>
            <a:endParaRPr lang="en-US" sz="2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30611-AA0E-4A4E-AA11-22EF88CEE700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6F5FFE-5E14-471E-A7E1-AC3F882572C5}"/>
              </a:ext>
            </a:extLst>
          </p:cNvPr>
          <p:cNvSpPr/>
          <p:nvPr/>
        </p:nvSpPr>
        <p:spPr>
          <a:xfrm>
            <a:off x="5977217" y="2702908"/>
            <a:ext cx="23756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E19FB-4311-40BB-99AB-CEAC879DE460}"/>
              </a:ext>
            </a:extLst>
          </p:cNvPr>
          <p:cNvSpPr/>
          <p:nvPr/>
        </p:nvSpPr>
        <p:spPr>
          <a:xfrm>
            <a:off x="5977217" y="2702908"/>
            <a:ext cx="23756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D051C-CBC0-4555-82AE-F4343116E45E}"/>
              </a:ext>
            </a:extLst>
          </p:cNvPr>
          <p:cNvSpPr txBox="1"/>
          <p:nvPr/>
        </p:nvSpPr>
        <p:spPr>
          <a:xfrm>
            <a:off x="5107709" y="3164302"/>
            <a:ext cx="4538024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am a resident of WI. I study at UW.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8E219A-DC25-4719-8241-16697D975A3E}"/>
              </a:ext>
            </a:extLst>
          </p:cNvPr>
          <p:cNvSpPr txBox="1"/>
          <p:nvPr/>
        </p:nvSpPr>
        <p:spPr>
          <a:xfrm>
            <a:off x="914400" y="3164302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print('I am a resident of WI.', end = ' ')</a:t>
            </a:r>
          </a:p>
          <a:p>
            <a:r>
              <a:rPr lang="en-US" dirty="0"/>
              <a:t>print('I study at UW.')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871B99-126A-40D1-B45A-5EC8E56D82F4}"/>
              </a:ext>
            </a:extLst>
          </p:cNvPr>
          <p:cNvCxnSpPr/>
          <p:nvPr/>
        </p:nvCxnSpPr>
        <p:spPr>
          <a:xfrm>
            <a:off x="4326953" y="3461963"/>
            <a:ext cx="0" cy="84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D99639-C5E0-4536-9E21-6D6855D06548}"/>
              </a:ext>
            </a:extLst>
          </p:cNvPr>
          <p:cNvSpPr txBox="1"/>
          <p:nvPr/>
        </p:nvSpPr>
        <p:spPr>
          <a:xfrm>
            <a:off x="3773613" y="4523350"/>
            <a:ext cx="14596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notice the space</a:t>
            </a:r>
          </a:p>
        </p:txBody>
      </p:sp>
    </p:spTree>
    <p:extLst>
      <p:ext uri="{BB962C8B-B14F-4D97-AF65-F5344CB8AC3E}">
        <p14:creationId xmlns:p14="http://schemas.microsoft.com/office/powerpoint/2010/main" val="3045730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27123DE-CD84-49F5-831D-1A8F5C01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C0363-C598-4531-A2E0-AE97712F0BE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A68D41-6EE3-46CF-905C-E6B6E6EC615E}"/>
              </a:ext>
            </a:extLst>
          </p:cNvPr>
          <p:cNvSpPr txBox="1">
            <a:spLocks/>
          </p:cNvSpPr>
          <p:nvPr/>
        </p:nvSpPr>
        <p:spPr>
          <a:xfrm>
            <a:off x="655319" y="179261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to output a variable's value? Use print(</a:t>
            </a:r>
            <a:r>
              <a:rPr lang="en-US" sz="2200" i="1" dirty="0"/>
              <a:t>variable</a:t>
            </a:r>
            <a:r>
              <a:rPr lang="en-US" sz="2200" dirty="0"/>
              <a:t>) -&gt; without quotes</a:t>
            </a:r>
            <a:endParaRPr lang="en-US" sz="2200" i="1" dirty="0"/>
          </a:p>
          <a:p>
            <a:endParaRPr lang="en-US" sz="2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059F4-7CAB-4C7F-AD00-0CE713CFAACD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651BA-3F02-4D43-BE81-ED8D6F5F886A}"/>
              </a:ext>
            </a:extLst>
          </p:cNvPr>
          <p:cNvSpPr txBox="1"/>
          <p:nvPr/>
        </p:nvSpPr>
        <p:spPr>
          <a:xfrm>
            <a:off x="5203962" y="2988784"/>
            <a:ext cx="980266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dirty="0"/>
          </a:p>
          <a:p>
            <a:r>
              <a:rPr lang="en-US" dirty="0"/>
              <a:t>20's</a:t>
            </a:r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B8D997-FD16-466D-A9CD-D4DB340B34AE}"/>
              </a:ext>
            </a:extLst>
          </p:cNvPr>
          <p:cNvSpPr txBox="1"/>
          <p:nvPr/>
        </p:nvSpPr>
        <p:spPr>
          <a:xfrm>
            <a:off x="926431" y="2983822"/>
            <a:ext cx="390088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my_age</a:t>
            </a:r>
            <a:r>
              <a:rPr lang="en-US" dirty="0"/>
              <a:t> = 20</a:t>
            </a:r>
          </a:p>
          <a:p>
            <a:r>
              <a:rPr lang="en-US" dirty="0"/>
              <a:t>print(</a:t>
            </a:r>
            <a:r>
              <a:rPr lang="en-US" dirty="0" err="1"/>
              <a:t>my_age</a:t>
            </a:r>
            <a:r>
              <a:rPr lang="en-US" dirty="0"/>
              <a:t>, end = '')</a:t>
            </a:r>
          </a:p>
          <a:p>
            <a:r>
              <a:rPr lang="en-US" dirty="0"/>
              <a:t>print('\'s')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826D0-358F-4F13-8BC0-8A9AD161B210}"/>
              </a:ext>
            </a:extLst>
          </p:cNvPr>
          <p:cNvSpPr txBox="1"/>
          <p:nvPr/>
        </p:nvSpPr>
        <p:spPr>
          <a:xfrm>
            <a:off x="2618581" y="4385293"/>
            <a:ext cx="9668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 space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EB256D-75D1-45C7-B97A-992015DEC3FF}"/>
              </a:ext>
            </a:extLst>
          </p:cNvPr>
          <p:cNvCxnSpPr/>
          <p:nvPr/>
        </p:nvCxnSpPr>
        <p:spPr>
          <a:xfrm>
            <a:off x="2979417" y="3522123"/>
            <a:ext cx="0" cy="84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4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0E9DE86-DABC-4B3D-BE7F-0E43EE84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 set of symbols and 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an assembler to translate the assembly language to machine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second generation because it no longer requires a set of 1s and 0s to write instructions, but terms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Assemblers automatically translate assembly language instructions '</a:t>
            </a:r>
            <a:r>
              <a:rPr lang="en-US" dirty="0" err="1"/>
              <a:t>Mul</a:t>
            </a:r>
            <a:r>
              <a:rPr lang="en-US" dirty="0"/>
              <a:t> 97, #9, 98', into </a:t>
            </a:r>
            <a:r>
              <a:rPr lang="en-US" b="1" dirty="0"/>
              <a:t>machine code </a:t>
            </a:r>
            <a:r>
              <a:rPr lang="en-US" dirty="0"/>
              <a:t>(</a:t>
            </a:r>
            <a:r>
              <a:rPr lang="en-US" dirty="0">
                <a:highlight>
                  <a:srgbClr val="C0C0C0"/>
                </a:highlight>
              </a:rPr>
              <a:t>011 1100001 001001 1100010</a:t>
            </a:r>
            <a:r>
              <a:rPr lang="en-US" dirty="0"/>
              <a:t>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than machine language but still difficult to understand -&gt; develop high level languages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BCBC92-5067-46A8-B3F3-38A263BB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825" y="3572441"/>
            <a:ext cx="1560034" cy="1222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079B-BA9E-4F6B-8616-452D6279E187}"/>
              </a:ext>
            </a:extLst>
          </p:cNvPr>
          <p:cNvSpPr txBox="1"/>
          <p:nvPr/>
        </p:nvSpPr>
        <p:spPr>
          <a:xfrm>
            <a:off x="6860392" y="3627171"/>
            <a:ext cx="1263561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Mul</a:t>
            </a:r>
            <a:r>
              <a:rPr lang="en-US" sz="1400" dirty="0"/>
              <a:t> 97, #9, 98</a:t>
            </a:r>
          </a:p>
          <a:p>
            <a:r>
              <a:rPr lang="en-US" sz="1400" dirty="0"/>
              <a:t>Add 96, #3, 92</a:t>
            </a:r>
          </a:p>
          <a:p>
            <a:r>
              <a:rPr lang="en-US" sz="1400" dirty="0" err="1"/>
              <a:t>Div</a:t>
            </a:r>
            <a:r>
              <a:rPr lang="en-US" sz="1400" dirty="0"/>
              <a:t> 92, #4, 97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37DCB2-B793-4C19-A3FE-F718E0616E5A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275786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27123DE-CD84-49F5-831D-1A8F5C01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C0363-C598-4531-A2E0-AE97712F0BE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A68D41-6EE3-46CF-905C-E6B6E6EC615E}"/>
              </a:ext>
            </a:extLst>
          </p:cNvPr>
          <p:cNvSpPr txBox="1">
            <a:spLocks/>
          </p:cNvSpPr>
          <p:nvPr/>
        </p:nvSpPr>
        <p:spPr>
          <a:xfrm>
            <a:off x="655319" y="179261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to concatenate items within a statement?</a:t>
            </a:r>
            <a:endParaRPr lang="en-US" sz="2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059F4-7CAB-4C7F-AD00-0CE713CFAACD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93F6E-4477-45E0-83A1-3BE3B2F8B18E}"/>
              </a:ext>
            </a:extLst>
          </p:cNvPr>
          <p:cNvSpPr txBox="1"/>
          <p:nvPr/>
        </p:nvSpPr>
        <p:spPr>
          <a:xfrm>
            <a:off x="926430" y="2981505"/>
            <a:ext cx="390088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my_age</a:t>
            </a:r>
            <a:r>
              <a:rPr lang="en-US" dirty="0"/>
              <a:t> = 20</a:t>
            </a:r>
          </a:p>
          <a:p>
            <a:r>
              <a:rPr lang="en-US" dirty="0"/>
              <a:t>print(</a:t>
            </a:r>
            <a:r>
              <a:rPr lang="en-US" dirty="0" err="1"/>
              <a:t>my_age</a:t>
            </a:r>
            <a:r>
              <a:rPr lang="en-US" dirty="0"/>
              <a:t>)</a:t>
            </a:r>
          </a:p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am'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my_age</a:t>
            </a:r>
            <a:r>
              <a:rPr lang="en-US" b="1" dirty="0"/>
              <a:t>,</a:t>
            </a:r>
            <a:r>
              <a:rPr lang="en-US" dirty="0"/>
              <a:t> 'years old.')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651BA-3F02-4D43-BE81-ED8D6F5F886A}"/>
              </a:ext>
            </a:extLst>
          </p:cNvPr>
          <p:cNvSpPr txBox="1"/>
          <p:nvPr/>
        </p:nvSpPr>
        <p:spPr>
          <a:xfrm>
            <a:off x="5209473" y="2981505"/>
            <a:ext cx="4538024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dirty="0"/>
              <a:t>20</a:t>
            </a:r>
          </a:p>
          <a:p>
            <a:r>
              <a:rPr lang="en-US" dirty="0"/>
              <a:t>I am a resident of WI. </a:t>
            </a:r>
          </a:p>
          <a:p>
            <a:r>
              <a:rPr lang="en-US" dirty="0"/>
              <a:t>I am 20 years old.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286AE9-F514-4962-A0C5-EF63566D78F4}"/>
              </a:ext>
            </a:extLst>
          </p:cNvPr>
          <p:cNvCxnSpPr>
            <a:cxnSpLocks/>
          </p:cNvCxnSpPr>
          <p:nvPr/>
        </p:nvCxnSpPr>
        <p:spPr>
          <a:xfrm>
            <a:off x="2926323" y="4133706"/>
            <a:ext cx="0" cy="630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6E8A34-4CA5-4506-85DD-023F6DD43897}"/>
              </a:ext>
            </a:extLst>
          </p:cNvPr>
          <p:cNvSpPr txBox="1"/>
          <p:nvPr/>
        </p:nvSpPr>
        <p:spPr>
          <a:xfrm>
            <a:off x="2790738" y="4915862"/>
            <a:ext cx="49575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comma separates multiple items. A </a:t>
            </a:r>
            <a:r>
              <a:rPr lang="en-US" b="1" dirty="0"/>
              <a:t>comma adds a whitespace </a:t>
            </a:r>
            <a:r>
              <a:rPr lang="en-US" dirty="0"/>
              <a:t>on the </a:t>
            </a:r>
            <a:r>
              <a:rPr lang="en-US" b="1" dirty="0"/>
              <a:t>left</a:t>
            </a:r>
            <a:r>
              <a:rPr lang="en-US" dirty="0"/>
              <a:t> side</a:t>
            </a:r>
          </a:p>
        </p:txBody>
      </p:sp>
    </p:spTree>
    <p:extLst>
      <p:ext uri="{BB962C8B-B14F-4D97-AF65-F5344CB8AC3E}">
        <p14:creationId xmlns:p14="http://schemas.microsoft.com/office/powerpoint/2010/main" val="2103154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27123DE-CD84-49F5-831D-1A8F5C01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C0363-C598-4531-A2E0-AE97712F0BE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A68D41-6EE3-46CF-905C-E6B6E6EC615E}"/>
              </a:ext>
            </a:extLst>
          </p:cNvPr>
          <p:cNvSpPr txBox="1">
            <a:spLocks/>
          </p:cNvSpPr>
          <p:nvPr/>
        </p:nvSpPr>
        <p:spPr>
          <a:xfrm>
            <a:off x="655319" y="179261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to concatenate items within a statement?</a:t>
            </a:r>
            <a:endParaRPr lang="en-US" sz="2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059F4-7CAB-4C7F-AD00-0CE713CFAACD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93F6E-4477-45E0-83A1-3BE3B2F8B18E}"/>
              </a:ext>
            </a:extLst>
          </p:cNvPr>
          <p:cNvSpPr txBox="1"/>
          <p:nvPr/>
        </p:nvSpPr>
        <p:spPr>
          <a:xfrm>
            <a:off x="926430" y="2981505"/>
            <a:ext cx="390088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my_age</a:t>
            </a:r>
            <a:r>
              <a:rPr lang="en-US" dirty="0"/>
              <a:t> = 20</a:t>
            </a:r>
          </a:p>
          <a:p>
            <a:r>
              <a:rPr lang="en-US" dirty="0"/>
              <a:t>print(</a:t>
            </a:r>
            <a:r>
              <a:rPr lang="en-US" dirty="0" err="1"/>
              <a:t>my_age</a:t>
            </a:r>
            <a:r>
              <a:rPr lang="en-US" dirty="0"/>
              <a:t>)</a:t>
            </a:r>
          </a:p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am'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my_age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/>
              <a:t>,</a:t>
            </a:r>
            <a:r>
              <a:rPr lang="en-US" dirty="0"/>
              <a:t> 'years old.')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651BA-3F02-4D43-BE81-ED8D6F5F886A}"/>
              </a:ext>
            </a:extLst>
          </p:cNvPr>
          <p:cNvSpPr txBox="1"/>
          <p:nvPr/>
        </p:nvSpPr>
        <p:spPr>
          <a:xfrm>
            <a:off x="5209473" y="2981505"/>
            <a:ext cx="4538024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dirty="0"/>
              <a:t>20</a:t>
            </a:r>
          </a:p>
          <a:p>
            <a:r>
              <a:rPr lang="en-US" dirty="0"/>
              <a:t>I am a resident of WI. </a:t>
            </a:r>
          </a:p>
          <a:p>
            <a:r>
              <a:rPr lang="en-US" dirty="0"/>
              <a:t>I am 20 years old.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286AE9-F514-4962-A0C5-EF63566D78F4}"/>
              </a:ext>
            </a:extLst>
          </p:cNvPr>
          <p:cNvCxnSpPr>
            <a:cxnSpLocks/>
          </p:cNvCxnSpPr>
          <p:nvPr/>
        </p:nvCxnSpPr>
        <p:spPr>
          <a:xfrm>
            <a:off x="2926323" y="4133706"/>
            <a:ext cx="0" cy="630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0E8F55-1675-4B65-A99D-740A30800DE9}"/>
              </a:ext>
            </a:extLst>
          </p:cNvPr>
          <p:cNvSpPr txBox="1"/>
          <p:nvPr/>
        </p:nvSpPr>
        <p:spPr>
          <a:xfrm>
            <a:off x="2790738" y="4915862"/>
            <a:ext cx="49575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comma separates multiple items. A </a:t>
            </a:r>
            <a:r>
              <a:rPr lang="en-US" b="1" dirty="0"/>
              <a:t>comma adds a whitespace </a:t>
            </a:r>
            <a:r>
              <a:rPr lang="en-US" dirty="0"/>
              <a:t>on the </a:t>
            </a:r>
            <a:r>
              <a:rPr lang="en-US" b="1" dirty="0"/>
              <a:t>left</a:t>
            </a:r>
            <a:r>
              <a:rPr lang="en-US" dirty="0"/>
              <a:t> side</a:t>
            </a:r>
          </a:p>
        </p:txBody>
      </p:sp>
    </p:spTree>
    <p:extLst>
      <p:ext uri="{BB962C8B-B14F-4D97-AF65-F5344CB8AC3E}">
        <p14:creationId xmlns:p14="http://schemas.microsoft.com/office/powerpoint/2010/main" val="37281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27123DE-CD84-49F5-831D-1A8F5C01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C0363-C598-4531-A2E0-AE97712F0BE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059F4-7CAB-4C7F-AD00-0CE713CFAACD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93F6E-4477-45E0-83A1-3BE3B2F8B18E}"/>
              </a:ext>
            </a:extLst>
          </p:cNvPr>
          <p:cNvSpPr txBox="1"/>
          <p:nvPr/>
        </p:nvSpPr>
        <p:spPr>
          <a:xfrm>
            <a:off x="926430" y="2981505"/>
            <a:ext cx="390088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my_age</a:t>
            </a:r>
            <a:r>
              <a:rPr lang="en-US" dirty="0"/>
              <a:t> = 20</a:t>
            </a:r>
          </a:p>
          <a:p>
            <a:r>
              <a:rPr lang="en-US" dirty="0"/>
              <a:t>print(</a:t>
            </a:r>
            <a:r>
              <a:rPr lang="en-US" dirty="0" err="1"/>
              <a:t>my_age</a:t>
            </a:r>
            <a:r>
              <a:rPr lang="en-US" dirty="0"/>
              <a:t>)</a:t>
            </a:r>
          </a:p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am'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 ..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my_age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…</a:t>
            </a:r>
            <a:r>
              <a:rPr lang="en-US" b="1" dirty="0"/>
              <a:t>,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….</a:t>
            </a:r>
            <a:r>
              <a:rPr lang="en-US" dirty="0"/>
              <a:t>'years old.')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651BA-3F02-4D43-BE81-ED8D6F5F886A}"/>
              </a:ext>
            </a:extLst>
          </p:cNvPr>
          <p:cNvSpPr txBox="1"/>
          <p:nvPr/>
        </p:nvSpPr>
        <p:spPr>
          <a:xfrm>
            <a:off x="5209473" y="2981505"/>
            <a:ext cx="4538024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dirty="0"/>
              <a:t>20</a:t>
            </a:r>
          </a:p>
          <a:p>
            <a:r>
              <a:rPr lang="en-US" dirty="0"/>
              <a:t>I am a resident of WI. </a:t>
            </a:r>
          </a:p>
          <a:p>
            <a:r>
              <a:rPr lang="en-US" dirty="0"/>
              <a:t>I am 20 years old.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286AE9-F514-4962-A0C5-EF63566D78F4}"/>
              </a:ext>
            </a:extLst>
          </p:cNvPr>
          <p:cNvCxnSpPr>
            <a:cxnSpLocks/>
          </p:cNvCxnSpPr>
          <p:nvPr/>
        </p:nvCxnSpPr>
        <p:spPr>
          <a:xfrm>
            <a:off x="2926323" y="4133706"/>
            <a:ext cx="0" cy="630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C1046A-3AF1-4880-A33B-8C544C2570A7}"/>
              </a:ext>
            </a:extLst>
          </p:cNvPr>
          <p:cNvSpPr txBox="1">
            <a:spLocks/>
          </p:cNvSpPr>
          <p:nvPr/>
        </p:nvSpPr>
        <p:spPr>
          <a:xfrm>
            <a:off x="655319" y="179261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to concatenate items within a statement?</a:t>
            </a:r>
            <a:endParaRPr lang="en-US" sz="2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BCABBB-6C67-4D8B-950C-C4796A5C71D6}"/>
              </a:ext>
            </a:extLst>
          </p:cNvPr>
          <p:cNvSpPr txBox="1"/>
          <p:nvPr/>
        </p:nvSpPr>
        <p:spPr>
          <a:xfrm>
            <a:off x="2790738" y="4915862"/>
            <a:ext cx="49575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comma separates multiple items. A </a:t>
            </a:r>
            <a:r>
              <a:rPr lang="en-US" b="1" dirty="0"/>
              <a:t>comma adds a whitespace </a:t>
            </a:r>
            <a:r>
              <a:rPr lang="en-US" dirty="0"/>
              <a:t>on the </a:t>
            </a:r>
            <a:r>
              <a:rPr lang="en-US" b="1" dirty="0"/>
              <a:t>left</a:t>
            </a:r>
            <a:r>
              <a:rPr lang="en-US" dirty="0"/>
              <a:t> side</a:t>
            </a:r>
          </a:p>
        </p:txBody>
      </p:sp>
    </p:spTree>
    <p:extLst>
      <p:ext uri="{BB962C8B-B14F-4D97-AF65-F5344CB8AC3E}">
        <p14:creationId xmlns:p14="http://schemas.microsoft.com/office/powerpoint/2010/main" val="4228937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27123DE-CD84-49F5-831D-1A8F5C01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C0363-C598-4531-A2E0-AE97712F0BE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059F4-7CAB-4C7F-AD00-0CE713CFAACD}"/>
              </a:ext>
            </a:extLst>
          </p:cNvPr>
          <p:cNvSpPr/>
          <p:nvPr/>
        </p:nvSpPr>
        <p:spPr>
          <a:xfrm>
            <a:off x="0" y="2670717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93F6E-4477-45E0-83A1-3BE3B2F8B18E}"/>
              </a:ext>
            </a:extLst>
          </p:cNvPr>
          <p:cNvSpPr txBox="1"/>
          <p:nvPr/>
        </p:nvSpPr>
        <p:spPr>
          <a:xfrm>
            <a:off x="926430" y="2981505"/>
            <a:ext cx="390088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myAge</a:t>
            </a:r>
            <a:r>
              <a:rPr lang="en-US" dirty="0"/>
              <a:t> = 20</a:t>
            </a:r>
          </a:p>
          <a:p>
            <a:r>
              <a:rPr lang="en-US" dirty="0"/>
              <a:t>print(</a:t>
            </a:r>
            <a:r>
              <a:rPr lang="en-US" dirty="0" err="1"/>
              <a:t>myAge</a:t>
            </a:r>
            <a:r>
              <a:rPr lang="en-US" dirty="0"/>
              <a:t>)</a:t>
            </a:r>
          </a:p>
          <a:p>
            <a:r>
              <a:rPr lang="en-US" dirty="0"/>
              <a:t>print('I am a resident of WI.')</a:t>
            </a:r>
          </a:p>
          <a:p>
            <a:r>
              <a:rPr lang="en-US" dirty="0"/>
              <a:t>print('I am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 ..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myAge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…</a:t>
            </a:r>
            <a:r>
              <a:rPr lang="en-US" b="1" dirty="0"/>
              <a:t>,</a:t>
            </a:r>
            <a:r>
              <a:rPr lang="en-US" dirty="0">
                <a:solidFill>
                  <a:srgbClr val="FFFF00"/>
                </a:solidFill>
                <a:highlight>
                  <a:srgbClr val="FFFF00"/>
                </a:highlight>
              </a:rPr>
              <a:t>….</a:t>
            </a:r>
            <a:r>
              <a:rPr lang="en-US" dirty="0"/>
              <a:t>'years old.')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651BA-3F02-4D43-BE81-ED8D6F5F886A}"/>
              </a:ext>
            </a:extLst>
          </p:cNvPr>
          <p:cNvSpPr txBox="1"/>
          <p:nvPr/>
        </p:nvSpPr>
        <p:spPr>
          <a:xfrm>
            <a:off x="5209473" y="2981505"/>
            <a:ext cx="4538024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20</a:t>
            </a:r>
          </a:p>
          <a:p>
            <a:r>
              <a:rPr lang="en-US" dirty="0"/>
              <a:t>I am a resident of WI. </a:t>
            </a:r>
          </a:p>
          <a:p>
            <a:r>
              <a:rPr lang="en-US" dirty="0"/>
              <a:t>I am 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20 years old.</a:t>
            </a:r>
          </a:p>
          <a:p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286AE9-F514-4962-A0C5-EF63566D78F4}"/>
              </a:ext>
            </a:extLst>
          </p:cNvPr>
          <p:cNvCxnSpPr>
            <a:cxnSpLocks/>
          </p:cNvCxnSpPr>
          <p:nvPr/>
        </p:nvCxnSpPr>
        <p:spPr>
          <a:xfrm>
            <a:off x="2926323" y="4133706"/>
            <a:ext cx="0" cy="630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078DFB-4696-457B-A746-F220D978710C}"/>
              </a:ext>
            </a:extLst>
          </p:cNvPr>
          <p:cNvSpPr txBox="1"/>
          <p:nvPr/>
        </p:nvSpPr>
        <p:spPr>
          <a:xfrm>
            <a:off x="2790738" y="4915862"/>
            <a:ext cx="495758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 comma separates multiple items. A </a:t>
            </a:r>
            <a:r>
              <a:rPr lang="en-US" b="1" dirty="0"/>
              <a:t>comma adds a whitespace </a:t>
            </a:r>
            <a:r>
              <a:rPr lang="en-US" dirty="0"/>
              <a:t>on the </a:t>
            </a:r>
            <a:r>
              <a:rPr lang="en-US" b="1" dirty="0"/>
              <a:t>left</a:t>
            </a:r>
            <a:r>
              <a:rPr lang="en-US" dirty="0"/>
              <a:t> side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8B4C162-EF83-4E40-90C4-32516ECE546C}"/>
              </a:ext>
            </a:extLst>
          </p:cNvPr>
          <p:cNvSpPr txBox="1">
            <a:spLocks/>
          </p:cNvSpPr>
          <p:nvPr/>
        </p:nvSpPr>
        <p:spPr>
          <a:xfrm>
            <a:off x="655319" y="1792613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How to concatenate items within a statement?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337663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output of:</a:t>
            </a:r>
          </a:p>
          <a:p>
            <a:endParaRPr lang="en-US" sz="2200" dirty="0"/>
          </a:p>
          <a:p>
            <a:r>
              <a:rPr lang="en-US" sz="2200" dirty="0"/>
              <a:t>print('2 and 2 =', 4)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</a:t>
            </a:r>
          </a:p>
        </p:txBody>
      </p:sp>
    </p:spTree>
    <p:extLst>
      <p:ext uri="{BB962C8B-B14F-4D97-AF65-F5344CB8AC3E}">
        <p14:creationId xmlns:p14="http://schemas.microsoft.com/office/powerpoint/2010/main" val="111287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output of:</a:t>
            </a:r>
          </a:p>
          <a:p>
            <a:pPr marL="457200" indent="-457200">
              <a:buFontTx/>
              <a:buAutoNum type="alphaLcParenBoth"/>
            </a:pPr>
            <a:endParaRPr lang="en-US" sz="2200" dirty="0"/>
          </a:p>
          <a:p>
            <a:r>
              <a:rPr lang="en-US" sz="2200" dirty="0"/>
              <a:t>print('2 and 2 =</a:t>
            </a:r>
            <a:r>
              <a:rPr lang="en-US" sz="2200" dirty="0">
                <a:highlight>
                  <a:srgbClr val="FFFF00"/>
                </a:highlight>
              </a:rPr>
              <a:t> </a:t>
            </a:r>
            <a:r>
              <a:rPr lang="en-US" sz="2200" dirty="0"/>
              <a:t>', 4)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3</a:t>
            </a:r>
          </a:p>
        </p:txBody>
      </p:sp>
    </p:spTree>
    <p:extLst>
      <p:ext uri="{BB962C8B-B14F-4D97-AF65-F5344CB8AC3E}">
        <p14:creationId xmlns:p14="http://schemas.microsoft.com/office/powerpoint/2010/main" val="3850419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879DC551-5B54-4B4B-893B-84DED440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C4C156-3B37-41ED-8A70-01D7FC058A4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input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26C922-31C3-4857-A02F-286E4D7F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900905"/>
            <a:ext cx="11185699" cy="3202250"/>
          </a:xfrm>
        </p:spPr>
        <p:txBody>
          <a:bodyPr>
            <a:normAutofit/>
          </a:bodyPr>
          <a:lstStyle/>
          <a:p>
            <a:r>
              <a:rPr lang="en-US" sz="2200" dirty="0"/>
              <a:t>You can read input using the built-in </a:t>
            </a:r>
            <a:r>
              <a:rPr lang="en-US" sz="2200" b="1" dirty="0"/>
              <a:t>input()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Reading from the input() function </a:t>
            </a:r>
            <a:r>
              <a:rPr lang="en-US" sz="2200" b="1" dirty="0"/>
              <a:t>always results in a string</a:t>
            </a:r>
            <a:endParaRPr lang="en-US" sz="2200" dirty="0"/>
          </a:p>
          <a:p>
            <a:r>
              <a:rPr lang="en-US" sz="2200" dirty="0"/>
              <a:t>String v. Integer? </a:t>
            </a:r>
          </a:p>
          <a:p>
            <a:pPr marL="457200" lvl="1" indent="0">
              <a:buNone/>
            </a:pPr>
            <a:r>
              <a:rPr lang="en-US" sz="1800" dirty="0"/>
              <a:t>  '375' is a string, aka a sequence of characters '3', '7', '5'</a:t>
            </a:r>
          </a:p>
          <a:p>
            <a:pPr marL="457200" lvl="1" indent="0">
              <a:buNone/>
            </a:pPr>
            <a:r>
              <a:rPr lang="en-US" sz="1800" dirty="0"/>
              <a:t>   375 is an integer, the number three-hundred seventy-five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7A9F6-E196-4DA2-B898-100950239E04}"/>
              </a:ext>
            </a:extLst>
          </p:cNvPr>
          <p:cNvSpPr/>
          <p:nvPr/>
        </p:nvSpPr>
        <p:spPr>
          <a:xfrm>
            <a:off x="0" y="3946064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080134-1392-4422-8A1C-B7B24F1B6894}"/>
              </a:ext>
            </a:extLst>
          </p:cNvPr>
          <p:cNvSpPr txBox="1"/>
          <p:nvPr/>
        </p:nvSpPr>
        <p:spPr>
          <a:xfrm>
            <a:off x="847288" y="4511180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= input()</a:t>
            </a:r>
          </a:p>
          <a:p>
            <a:r>
              <a:rPr lang="en-US" dirty="0"/>
              <a:t>print('My lucky number is', number)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5F4A4-D9CB-49FA-924C-B2C2220B6402}"/>
              </a:ext>
            </a:extLst>
          </p:cNvPr>
          <p:cNvSpPr txBox="1"/>
          <p:nvPr/>
        </p:nvSpPr>
        <p:spPr>
          <a:xfrm>
            <a:off x="5051570" y="4511180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375</a:t>
            </a:r>
          </a:p>
          <a:p>
            <a:r>
              <a:rPr lang="en-US" dirty="0"/>
              <a:t>My lucky number is 375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594171-71D9-4EAA-AA54-7F22A3F70E6E}"/>
              </a:ext>
            </a:extLst>
          </p:cNvPr>
          <p:cNvCxnSpPr>
            <a:cxnSpLocks/>
          </p:cNvCxnSpPr>
          <p:nvPr/>
        </p:nvCxnSpPr>
        <p:spPr>
          <a:xfrm>
            <a:off x="7147420" y="5082335"/>
            <a:ext cx="0" cy="622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C48778-4BC7-4ECB-8978-B92E7057D6B8}"/>
              </a:ext>
            </a:extLst>
          </p:cNvPr>
          <p:cNvSpPr txBox="1"/>
          <p:nvPr/>
        </p:nvSpPr>
        <p:spPr>
          <a:xfrm>
            <a:off x="6423333" y="5728666"/>
            <a:ext cx="25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is string, i.e. '375'</a:t>
            </a:r>
          </a:p>
        </p:txBody>
      </p:sp>
    </p:spTree>
    <p:extLst>
      <p:ext uri="{BB962C8B-B14F-4D97-AF65-F5344CB8AC3E}">
        <p14:creationId xmlns:p14="http://schemas.microsoft.com/office/powerpoint/2010/main" val="2625721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879DC551-5B54-4B4B-893B-84DED440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C4C156-3B37-41ED-8A70-01D7FC058A4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input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26C922-31C3-4857-A02F-286E4D7F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900905"/>
            <a:ext cx="11185699" cy="3202250"/>
          </a:xfrm>
        </p:spPr>
        <p:txBody>
          <a:bodyPr>
            <a:normAutofit/>
          </a:bodyPr>
          <a:lstStyle/>
          <a:p>
            <a:r>
              <a:rPr lang="en-US" sz="2200" dirty="0"/>
              <a:t>You can read input using the built-in </a:t>
            </a:r>
            <a:r>
              <a:rPr lang="en-US" sz="2200" b="1" dirty="0"/>
              <a:t>input()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Reading from the input() function </a:t>
            </a:r>
            <a:r>
              <a:rPr lang="en-US" sz="2200" b="1" dirty="0"/>
              <a:t>always results in a string</a:t>
            </a:r>
            <a:endParaRPr lang="en-US" sz="2200" dirty="0"/>
          </a:p>
          <a:p>
            <a:r>
              <a:rPr lang="en-US" sz="2200" dirty="0"/>
              <a:t>String v. Integer? </a:t>
            </a:r>
          </a:p>
          <a:p>
            <a:pPr marL="457200" lvl="1" indent="0">
              <a:buNone/>
            </a:pPr>
            <a:r>
              <a:rPr lang="en-US" sz="1800" dirty="0"/>
              <a:t>  '375' is a string, aka a sequence of characters '3', '7', '5'</a:t>
            </a:r>
          </a:p>
          <a:p>
            <a:pPr marL="457200" lvl="1" indent="0">
              <a:buNone/>
            </a:pPr>
            <a:r>
              <a:rPr lang="en-US" sz="1800" dirty="0"/>
              <a:t>   375 is an integer, the number three-hundred seventy-five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7A9F6-E196-4DA2-B898-100950239E04}"/>
              </a:ext>
            </a:extLst>
          </p:cNvPr>
          <p:cNvSpPr/>
          <p:nvPr/>
        </p:nvSpPr>
        <p:spPr>
          <a:xfrm>
            <a:off x="0" y="3946064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CDE08-9168-4AEB-B95F-0568130E365C}"/>
              </a:ext>
            </a:extLst>
          </p:cNvPr>
          <p:cNvSpPr txBox="1"/>
          <p:nvPr/>
        </p:nvSpPr>
        <p:spPr>
          <a:xfrm>
            <a:off x="847288" y="4511180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= </a:t>
            </a:r>
            <a:r>
              <a:rPr lang="en-US" b="1" dirty="0"/>
              <a:t>int(</a:t>
            </a:r>
            <a:r>
              <a:rPr lang="en-US" dirty="0"/>
              <a:t>input()</a:t>
            </a:r>
            <a:r>
              <a:rPr lang="en-US" b="1" dirty="0"/>
              <a:t>)</a:t>
            </a:r>
          </a:p>
          <a:p>
            <a:r>
              <a:rPr lang="en-US" dirty="0"/>
              <a:t>print('My lucky number is', number)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84FC9-60D4-44AE-91C8-21843D841BBA}"/>
              </a:ext>
            </a:extLst>
          </p:cNvPr>
          <p:cNvSpPr txBox="1"/>
          <p:nvPr/>
        </p:nvSpPr>
        <p:spPr>
          <a:xfrm>
            <a:off x="5051570" y="4511180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375</a:t>
            </a:r>
          </a:p>
          <a:p>
            <a:r>
              <a:rPr lang="en-US" dirty="0"/>
              <a:t>My lucky number is 375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D5E064-55E5-4D2A-8172-E0EF8AC6EFD3}"/>
              </a:ext>
            </a:extLst>
          </p:cNvPr>
          <p:cNvCxnSpPr>
            <a:cxnSpLocks/>
          </p:cNvCxnSpPr>
          <p:nvPr/>
        </p:nvCxnSpPr>
        <p:spPr>
          <a:xfrm>
            <a:off x="7147420" y="5082335"/>
            <a:ext cx="0" cy="622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7576EB-B30A-461E-AE04-AF1FC4550462}"/>
              </a:ext>
            </a:extLst>
          </p:cNvPr>
          <p:cNvSpPr txBox="1">
            <a:spLocks/>
          </p:cNvSpPr>
          <p:nvPr/>
        </p:nvSpPr>
        <p:spPr>
          <a:xfrm>
            <a:off x="655319" y="5498532"/>
            <a:ext cx="11185699" cy="118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Use the built-in </a:t>
            </a:r>
            <a:r>
              <a:rPr lang="en-US" sz="2200" b="1" dirty="0"/>
              <a:t>int() </a:t>
            </a:r>
            <a:r>
              <a:rPr lang="en-US" sz="2200" dirty="0"/>
              <a:t>function to convert string to integer</a:t>
            </a:r>
            <a:endParaRPr lang="en-US" sz="2200" i="1" dirty="0"/>
          </a:p>
          <a:p>
            <a:endParaRPr 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39D1EB-30E0-4F6C-B5A3-ADF762D85B70}"/>
              </a:ext>
            </a:extLst>
          </p:cNvPr>
          <p:cNvSpPr txBox="1"/>
          <p:nvPr/>
        </p:nvSpPr>
        <p:spPr>
          <a:xfrm>
            <a:off x="6423333" y="5728666"/>
            <a:ext cx="25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is integer, i.e. 375</a:t>
            </a:r>
          </a:p>
        </p:txBody>
      </p:sp>
    </p:spTree>
    <p:extLst>
      <p:ext uri="{BB962C8B-B14F-4D97-AF65-F5344CB8AC3E}">
        <p14:creationId xmlns:p14="http://schemas.microsoft.com/office/powerpoint/2010/main" val="3265763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46224B02-5EC1-4240-9494-F6818AD3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8A62D3D-2711-4313-8604-F25F246B4EFD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Basic input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37973F-EFD2-4F42-971B-319CFA2F6B5B}"/>
              </a:ext>
            </a:extLst>
          </p:cNvPr>
          <p:cNvSpPr txBox="1">
            <a:spLocks/>
          </p:cNvSpPr>
          <p:nvPr/>
        </p:nvSpPr>
        <p:spPr>
          <a:xfrm>
            <a:off x="655319" y="1912934"/>
            <a:ext cx="11185699" cy="320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You can add a </a:t>
            </a:r>
            <a:r>
              <a:rPr lang="en-US" sz="2200" b="1" dirty="0"/>
              <a:t>prompt in the input() </a:t>
            </a:r>
            <a:r>
              <a:rPr lang="en-US" sz="2200" dirty="0"/>
              <a:t>function as well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You can </a:t>
            </a:r>
            <a:r>
              <a:rPr lang="en-US" sz="2200" b="1" dirty="0"/>
              <a:t>perform operations </a:t>
            </a:r>
            <a:r>
              <a:rPr lang="en-US" sz="2200" dirty="0"/>
              <a:t>inside the </a:t>
            </a:r>
            <a:r>
              <a:rPr lang="en-US" sz="2200" b="1" dirty="0"/>
              <a:t>print()</a:t>
            </a:r>
            <a:r>
              <a:rPr lang="en-US" sz="2200" dirty="0"/>
              <a:t> function</a:t>
            </a:r>
          </a:p>
          <a:p>
            <a:endParaRPr lang="en-US" sz="22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5C9502-A8E1-4AE0-BF33-79AF1AB699A9}"/>
              </a:ext>
            </a:extLst>
          </p:cNvPr>
          <p:cNvSpPr/>
          <p:nvPr/>
        </p:nvSpPr>
        <p:spPr>
          <a:xfrm>
            <a:off x="0" y="2333833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125D6-A383-424C-95DD-36EA79E5B1A0}"/>
              </a:ext>
            </a:extLst>
          </p:cNvPr>
          <p:cNvSpPr txBox="1"/>
          <p:nvPr/>
        </p:nvSpPr>
        <p:spPr>
          <a:xfrm>
            <a:off x="864066" y="2820684"/>
            <a:ext cx="5559267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= int(input('Enter your lucky number: '))</a:t>
            </a:r>
          </a:p>
          <a:p>
            <a:r>
              <a:rPr lang="en-US" dirty="0"/>
              <a:t>print('My lucky number is', number)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619F5-CAC7-466C-A369-3F12A1D76445}"/>
              </a:ext>
            </a:extLst>
          </p:cNvPr>
          <p:cNvSpPr txBox="1"/>
          <p:nvPr/>
        </p:nvSpPr>
        <p:spPr>
          <a:xfrm>
            <a:off x="6930704" y="2820683"/>
            <a:ext cx="3900881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Enter your lucky number: 375</a:t>
            </a:r>
          </a:p>
          <a:p>
            <a:r>
              <a:rPr lang="en-US" dirty="0"/>
              <a:t>My lucky number is 375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EA3B59-5BC9-4E8E-9ED9-4931746F6CA2}"/>
              </a:ext>
            </a:extLst>
          </p:cNvPr>
          <p:cNvCxnSpPr>
            <a:cxnSpLocks/>
          </p:cNvCxnSpPr>
          <p:nvPr/>
        </p:nvCxnSpPr>
        <p:spPr>
          <a:xfrm>
            <a:off x="9051721" y="3383450"/>
            <a:ext cx="0" cy="622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9592696-6998-42DB-B293-EC6A3064DAF3}"/>
              </a:ext>
            </a:extLst>
          </p:cNvPr>
          <p:cNvSpPr txBox="1"/>
          <p:nvPr/>
        </p:nvSpPr>
        <p:spPr>
          <a:xfrm>
            <a:off x="8176632" y="4122803"/>
            <a:ext cx="249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is integer, i.e. 375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2B7586-9B62-48E7-8EEC-7FFD2545D38A}"/>
              </a:ext>
            </a:extLst>
          </p:cNvPr>
          <p:cNvSpPr/>
          <p:nvPr/>
        </p:nvSpPr>
        <p:spPr>
          <a:xfrm>
            <a:off x="0" y="4592012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2ADB97-3A74-4EA6-B975-E749C732F9E4}"/>
              </a:ext>
            </a:extLst>
          </p:cNvPr>
          <p:cNvSpPr txBox="1"/>
          <p:nvPr/>
        </p:nvSpPr>
        <p:spPr>
          <a:xfrm>
            <a:off x="864066" y="4824842"/>
            <a:ext cx="166801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= int(input())</a:t>
            </a:r>
          </a:p>
          <a:p>
            <a:r>
              <a:rPr lang="en-US" dirty="0"/>
              <a:t>b = int(input())</a:t>
            </a:r>
          </a:p>
          <a:p>
            <a:r>
              <a:rPr lang="en-US" dirty="0"/>
              <a:t>print(a * b)</a:t>
            </a:r>
          </a:p>
          <a:p>
            <a:r>
              <a:rPr lang="en-US" dirty="0"/>
              <a:t>print(a + 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DDCFCF-0DFA-4A06-A806-AD859222933F}"/>
              </a:ext>
            </a:extLst>
          </p:cNvPr>
          <p:cNvSpPr txBox="1"/>
          <p:nvPr/>
        </p:nvSpPr>
        <p:spPr>
          <a:xfrm>
            <a:off x="2850309" y="4824842"/>
            <a:ext cx="141634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= 5</a:t>
            </a:r>
          </a:p>
          <a:p>
            <a:r>
              <a:rPr lang="en-US" dirty="0"/>
              <a:t>b = 5</a:t>
            </a:r>
          </a:p>
          <a:p>
            <a:r>
              <a:rPr lang="en-US" dirty="0"/>
              <a:t>25</a:t>
            </a:r>
          </a:p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49055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A23B7DE-B748-4E26-B55A-9B2C1475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316F0A-6090-494E-882C-498E9306E3C2}"/>
              </a:ext>
            </a:extLst>
          </p:cNvPr>
          <p:cNvSpPr txBox="1">
            <a:spLocks/>
          </p:cNvSpPr>
          <p:nvPr/>
        </p:nvSpPr>
        <p:spPr>
          <a:xfrm>
            <a:off x="655318" y="4113935"/>
            <a:ext cx="11185699" cy="12003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/>
              <a:t>RuntimeErrors</a:t>
            </a:r>
            <a:r>
              <a:rPr lang="en-US" sz="2200" dirty="0"/>
              <a:t> (occur when the program is run by the interpreter, during code execution)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1800" dirty="0"/>
              <a:t>Types: </a:t>
            </a:r>
            <a:r>
              <a:rPr lang="en-US" sz="1800" dirty="0" err="1"/>
              <a:t>IdententionError</a:t>
            </a:r>
            <a:r>
              <a:rPr lang="en-US" sz="1800" dirty="0"/>
              <a:t>, </a:t>
            </a:r>
            <a:r>
              <a:rPr lang="en-US" sz="1800" dirty="0" err="1"/>
              <a:t>ValueError</a:t>
            </a:r>
            <a:r>
              <a:rPr lang="en-US" sz="1800" dirty="0"/>
              <a:t>, </a:t>
            </a:r>
            <a:r>
              <a:rPr lang="en-US" sz="1800" dirty="0" err="1"/>
              <a:t>NameError</a:t>
            </a:r>
            <a:r>
              <a:rPr lang="en-US" sz="1800" dirty="0"/>
              <a:t>, </a:t>
            </a:r>
            <a:r>
              <a:rPr lang="en-US" sz="1800" dirty="0" err="1"/>
              <a:t>TypeError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A64219-A810-44B9-B518-B0D79B38FCFB}"/>
              </a:ext>
            </a:extLst>
          </p:cNvPr>
          <p:cNvSpPr txBox="1">
            <a:spLocks/>
          </p:cNvSpPr>
          <p:nvPr/>
        </p:nvSpPr>
        <p:spPr>
          <a:xfrm>
            <a:off x="655318" y="5292944"/>
            <a:ext cx="11536682" cy="12003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/>
              <a:t>LogicErrors</a:t>
            </a:r>
            <a:r>
              <a:rPr lang="en-US" sz="2200" dirty="0"/>
              <a:t> (do not stop the execution of the program but the code does not behave as intended)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44E83BF-F30A-4BEA-AF92-2AC2F3E9A17D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Errors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057426E-8E41-4D88-BE96-178803464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912933"/>
            <a:ext cx="11185699" cy="1200329"/>
          </a:xfrm>
        </p:spPr>
        <p:txBody>
          <a:bodyPr>
            <a:normAutofit/>
          </a:bodyPr>
          <a:lstStyle/>
          <a:p>
            <a:r>
              <a:rPr lang="en-US" sz="2200" b="1" dirty="0" err="1"/>
              <a:t>SyntaxErrors</a:t>
            </a:r>
            <a:r>
              <a:rPr lang="en-US" sz="2200" dirty="0"/>
              <a:t> (occur before the program is run by the interpreter, prior to executing code)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8EADC7-70F1-4944-B2A0-0244590E08ED}"/>
              </a:ext>
            </a:extLst>
          </p:cNvPr>
          <p:cNvSpPr/>
          <p:nvPr/>
        </p:nvSpPr>
        <p:spPr>
          <a:xfrm>
            <a:off x="0" y="2333833"/>
            <a:ext cx="12192000" cy="163853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300DC3-6F63-46A7-B260-4805A71D3988}"/>
              </a:ext>
            </a:extLst>
          </p:cNvPr>
          <p:cNvSpPr txBox="1"/>
          <p:nvPr/>
        </p:nvSpPr>
        <p:spPr>
          <a:xfrm>
            <a:off x="1023458" y="2616398"/>
            <a:ext cx="247475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day = 4</a:t>
            </a:r>
          </a:p>
          <a:p>
            <a:r>
              <a:rPr lang="en-US" dirty="0"/>
              <a:t>print(‘Today is July' 4)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5FF0C6-3BEF-4A97-A559-5B4428F50F27}"/>
              </a:ext>
            </a:extLst>
          </p:cNvPr>
          <p:cNvSpPr txBox="1"/>
          <p:nvPr/>
        </p:nvSpPr>
        <p:spPr>
          <a:xfrm>
            <a:off x="3874737" y="2616398"/>
            <a:ext cx="2695499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File '&lt;main.py&gt;', line 2</a:t>
            </a:r>
          </a:p>
          <a:p>
            <a:r>
              <a:rPr lang="en-US" dirty="0"/>
              <a:t>     print(Today is July' 4)</a:t>
            </a:r>
          </a:p>
          <a:p>
            <a:endParaRPr lang="en-US" dirty="0"/>
          </a:p>
          <a:p>
            <a:r>
              <a:rPr lang="en-US" dirty="0" err="1"/>
              <a:t>SyntaxError</a:t>
            </a:r>
            <a:r>
              <a:rPr lang="en-US" dirty="0"/>
              <a:t>: invalid syntax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D7AA1A-E2BB-43B6-98EB-6752843004F8}"/>
              </a:ext>
            </a:extLst>
          </p:cNvPr>
          <p:cNvCxnSpPr>
            <a:cxnSpLocks/>
          </p:cNvCxnSpPr>
          <p:nvPr/>
        </p:nvCxnSpPr>
        <p:spPr>
          <a:xfrm flipV="1">
            <a:off x="5595458" y="3404418"/>
            <a:ext cx="61601" cy="12044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530D2D-9F1D-42D0-8B8A-90C823EA3BF8}"/>
              </a:ext>
            </a:extLst>
          </p:cNvPr>
          <p:cNvCxnSpPr>
            <a:cxnSpLocks/>
          </p:cNvCxnSpPr>
          <p:nvPr/>
        </p:nvCxnSpPr>
        <p:spPr>
          <a:xfrm flipH="1" flipV="1">
            <a:off x="5663434" y="3401247"/>
            <a:ext cx="83026" cy="11522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3CD37E-9F7F-4D95-9756-C7FCFDDD590A}"/>
              </a:ext>
            </a:extLst>
          </p:cNvPr>
          <p:cNvCxnSpPr>
            <a:cxnSpLocks/>
          </p:cNvCxnSpPr>
          <p:nvPr/>
        </p:nvCxnSpPr>
        <p:spPr>
          <a:xfrm flipV="1">
            <a:off x="5877887" y="3208461"/>
            <a:ext cx="61601" cy="12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3E28F7-588F-4CB8-B3AF-17CFC6DD0FA0}"/>
              </a:ext>
            </a:extLst>
          </p:cNvPr>
          <p:cNvCxnSpPr>
            <a:cxnSpLocks/>
          </p:cNvCxnSpPr>
          <p:nvPr/>
        </p:nvCxnSpPr>
        <p:spPr>
          <a:xfrm flipH="1" flipV="1">
            <a:off x="5945863" y="3205290"/>
            <a:ext cx="83026" cy="115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B278C-CBB3-4BA3-BBDF-67D8D8D8D023}"/>
              </a:ext>
            </a:extLst>
          </p:cNvPr>
          <p:cNvSpPr/>
          <p:nvPr/>
        </p:nvSpPr>
        <p:spPr>
          <a:xfrm>
            <a:off x="5595458" y="3328901"/>
            <a:ext cx="276054" cy="195957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ADEFC9-5B67-413D-9BCB-E68692A31F1D}"/>
              </a:ext>
            </a:extLst>
          </p:cNvPr>
          <p:cNvSpPr/>
          <p:nvPr/>
        </p:nvSpPr>
        <p:spPr>
          <a:xfrm>
            <a:off x="0" y="5763120"/>
            <a:ext cx="12192000" cy="89564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FD8A31-711D-4F94-8D0D-C9FFBC3E17A8}"/>
              </a:ext>
            </a:extLst>
          </p:cNvPr>
          <p:cNvSpPr txBox="1"/>
          <p:nvPr/>
        </p:nvSpPr>
        <p:spPr>
          <a:xfrm>
            <a:off x="1023458" y="5978045"/>
            <a:ext cx="2474751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print( 2 * 4)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2DA8C-7FF7-494D-AFE4-BD7A6F86F42E}"/>
              </a:ext>
            </a:extLst>
          </p:cNvPr>
          <p:cNvSpPr txBox="1"/>
          <p:nvPr/>
        </p:nvSpPr>
        <p:spPr>
          <a:xfrm>
            <a:off x="3874737" y="5978044"/>
            <a:ext cx="2474751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print( 2 * </a:t>
            </a:r>
            <a:r>
              <a:rPr lang="en-US" dirty="0">
                <a:solidFill>
                  <a:schemeClr val="accent2"/>
                </a:solidFill>
              </a:rPr>
              <a:t>40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C5309-CFFD-4544-8642-AB69E70D27F8}"/>
              </a:ext>
            </a:extLst>
          </p:cNvPr>
          <p:cNvSpPr txBox="1"/>
          <p:nvPr/>
        </p:nvSpPr>
        <p:spPr>
          <a:xfrm>
            <a:off x="7315200" y="2803358"/>
            <a:ext cx="316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missing in the syntax?</a:t>
            </a:r>
          </a:p>
        </p:txBody>
      </p:sp>
    </p:spTree>
    <p:extLst>
      <p:ext uri="{BB962C8B-B14F-4D97-AF65-F5344CB8AC3E}">
        <p14:creationId xmlns:p14="http://schemas.microsoft.com/office/powerpoint/2010/main" val="152558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076DD89-DA7E-4500-AFD6-D65EC6B4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English and mathematical symbols in its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what most programmers use these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 Fortran, Java, C++, </a:t>
            </a:r>
            <a:r>
              <a:rPr lang="en-US" dirty="0">
                <a:solidFill>
                  <a:schemeClr val="accent2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closer to the logic of human thinking: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2D57F-D319-46E6-A094-8FF824E6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3907852"/>
            <a:ext cx="4436052" cy="2258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F08501-B31A-497B-AAE9-6EF9EA590581}"/>
              </a:ext>
            </a:extLst>
          </p:cNvPr>
          <p:cNvSpPr txBox="1"/>
          <p:nvPr/>
        </p:nvSpPr>
        <p:spPr>
          <a:xfrm>
            <a:off x="812800" y="5918943"/>
            <a:ext cx="263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created in 1960s, 1970s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51888D-EA52-43DF-97E9-597AB0423D3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89546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Do you get any error when running this code? If yes, what type of error?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D5850-BD87-4603-9288-494998BAC511}"/>
              </a:ext>
            </a:extLst>
          </p:cNvPr>
          <p:cNvSpPr txBox="1"/>
          <p:nvPr/>
        </p:nvSpPr>
        <p:spPr>
          <a:xfrm>
            <a:off x="951269" y="2568271"/>
            <a:ext cx="2474751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status = 'sunny'</a:t>
            </a:r>
          </a:p>
          <a:p>
            <a:r>
              <a:rPr lang="en-US" dirty="0"/>
              <a:t>print('Today is' + status)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48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1DB8D09-A9C9-45C2-8FD7-9CFD3106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B7F54F-597E-450B-B62F-E3CA453AB35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2: Variables and expressions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0A6FA1-7F18-4BE9-94FE-1CA2DDE949C7}"/>
              </a:ext>
            </a:extLst>
          </p:cNvPr>
          <p:cNvSpPr txBox="1">
            <a:spLocks/>
          </p:cNvSpPr>
          <p:nvPr/>
        </p:nvSpPr>
        <p:spPr>
          <a:xfrm>
            <a:off x="691414" y="1706242"/>
            <a:ext cx="76758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Variables</a:t>
            </a:r>
          </a:p>
          <a:p>
            <a:r>
              <a:rPr lang="en-US" sz="2200"/>
              <a:t>Expressions</a:t>
            </a:r>
          </a:p>
          <a:p>
            <a:r>
              <a:rPr lang="en-US" sz="2200"/>
              <a:t>Objects</a:t>
            </a:r>
          </a:p>
          <a:p>
            <a:r>
              <a:rPr lang="en-US" sz="2200"/>
              <a:t>Modules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9736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B6758483-C8E2-496B-AAE3-FA61EB61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FEEF46D-278E-406C-8ED1-EBAD7DBD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185699" cy="4103620"/>
          </a:xfrm>
        </p:spPr>
        <p:txBody>
          <a:bodyPr>
            <a:normAutofit/>
          </a:bodyPr>
          <a:lstStyle/>
          <a:p>
            <a:r>
              <a:rPr lang="en-US" sz="2200" dirty="0"/>
              <a:t>In programming, a variable is a named </a:t>
            </a:r>
            <a:r>
              <a:rPr lang="en-US" sz="2200" b="1" dirty="0"/>
              <a:t>item</a:t>
            </a:r>
            <a:r>
              <a:rPr lang="en-US" sz="2200" dirty="0"/>
              <a:t> that </a:t>
            </a:r>
            <a:r>
              <a:rPr lang="en-US" sz="2200" b="1" dirty="0"/>
              <a:t>holds the value </a:t>
            </a:r>
            <a:r>
              <a:rPr lang="en-US" sz="2200" dirty="0"/>
              <a:t>of an expression.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Variables are </a:t>
            </a:r>
            <a:r>
              <a:rPr lang="en-US" sz="2200" i="1" dirty="0"/>
              <a:t>not declared </a:t>
            </a:r>
            <a:r>
              <a:rPr lang="en-US" sz="2200" dirty="0"/>
              <a:t>in Python. Their </a:t>
            </a:r>
            <a:r>
              <a:rPr lang="en-US" sz="2200" i="1" dirty="0"/>
              <a:t>data type is inferred </a:t>
            </a:r>
            <a:r>
              <a:rPr lang="en-US" sz="2200" dirty="0"/>
              <a:t>based on the assigned value </a:t>
            </a:r>
          </a:p>
          <a:p>
            <a:endParaRPr lang="en-US" sz="2200" dirty="0"/>
          </a:p>
          <a:p>
            <a:r>
              <a:rPr lang="en-US" sz="2200" dirty="0"/>
              <a:t>Thus, Python is a </a:t>
            </a:r>
            <a:r>
              <a:rPr lang="en-US" sz="2200" b="1" dirty="0"/>
              <a:t>dynamic typed language</a:t>
            </a:r>
          </a:p>
          <a:p>
            <a:endParaRPr lang="en-US" sz="2200" dirty="0"/>
          </a:p>
          <a:p>
            <a:r>
              <a:rPr lang="en-US" sz="2200" dirty="0"/>
              <a:t>The data type of a variable can change depending on the assigned value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6A96E7-7DBF-48ED-903D-7165A5E52428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E06FB-CAFF-4780-9A34-71B3BEBC9BDC}"/>
              </a:ext>
            </a:extLst>
          </p:cNvPr>
          <p:cNvSpPr/>
          <p:nvPr/>
        </p:nvSpPr>
        <p:spPr>
          <a:xfrm>
            <a:off x="0" y="2225843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B9A9F-E5A4-4A4C-8CE5-04007B5329CD}"/>
              </a:ext>
            </a:extLst>
          </p:cNvPr>
          <p:cNvSpPr/>
          <p:nvPr/>
        </p:nvSpPr>
        <p:spPr>
          <a:xfrm>
            <a:off x="1049890" y="2568974"/>
            <a:ext cx="1190446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D45E05-742B-4F53-887D-D4AF5CFF98BD}"/>
              </a:ext>
            </a:extLst>
          </p:cNvPr>
          <p:cNvCxnSpPr/>
          <p:nvPr/>
        </p:nvCxnSpPr>
        <p:spPr>
          <a:xfrm>
            <a:off x="3708798" y="2767007"/>
            <a:ext cx="52529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7AF01-97A0-4352-A1DF-D02CF632EF1C}"/>
              </a:ext>
            </a:extLst>
          </p:cNvPr>
          <p:cNvSpPr/>
          <p:nvPr/>
        </p:nvSpPr>
        <p:spPr>
          <a:xfrm>
            <a:off x="2731434" y="2568974"/>
            <a:ext cx="1415452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 =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B21F-4E51-479A-948F-DA09F71E6929}"/>
              </a:ext>
            </a:extLst>
          </p:cNvPr>
          <p:cNvSpPr txBox="1"/>
          <p:nvPr/>
        </p:nvSpPr>
        <p:spPr>
          <a:xfrm>
            <a:off x="1183468" y="2261197"/>
            <a:ext cx="923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 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C67F4-9AA5-4D6D-9FB7-434A9D31ED89}"/>
              </a:ext>
            </a:extLst>
          </p:cNvPr>
          <p:cNvSpPr txBox="1"/>
          <p:nvPr/>
        </p:nvSpPr>
        <p:spPr>
          <a:xfrm>
            <a:off x="4637984" y="2578861"/>
            <a:ext cx="31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type is integer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0EF82-182A-4D25-BDDE-9516DAFAFB62}"/>
              </a:ext>
            </a:extLst>
          </p:cNvPr>
          <p:cNvSpPr/>
          <p:nvPr/>
        </p:nvSpPr>
        <p:spPr>
          <a:xfrm>
            <a:off x="3801981" y="2601343"/>
            <a:ext cx="344905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F46015-15D3-42DD-B49E-26DDECFD6DD1}"/>
              </a:ext>
            </a:extLst>
          </p:cNvPr>
          <p:cNvCxnSpPr/>
          <p:nvPr/>
        </p:nvCxnSpPr>
        <p:spPr>
          <a:xfrm flipH="1">
            <a:off x="4224498" y="2767007"/>
            <a:ext cx="2846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5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6CE0402-4862-41E5-93D6-EE2AD8FD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D38879-72A0-4755-9BE9-5C32F3F916D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3BE2E6-ADF0-416E-9A23-0021250024F5}"/>
              </a:ext>
            </a:extLst>
          </p:cNvPr>
          <p:cNvSpPr txBox="1">
            <a:spLocks/>
          </p:cNvSpPr>
          <p:nvPr/>
        </p:nvSpPr>
        <p:spPr>
          <a:xfrm>
            <a:off x="691415" y="1708399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Naming Rules:</a:t>
            </a:r>
          </a:p>
          <a:p>
            <a:pPr lvl="1"/>
            <a:r>
              <a:rPr lang="en-US" sz="1800" dirty="0"/>
              <a:t>Start with a letter or underscore (_)</a:t>
            </a:r>
          </a:p>
          <a:p>
            <a:pPr lvl="1"/>
            <a:r>
              <a:rPr lang="en-US" sz="1800" dirty="0"/>
              <a:t>Subsequent characters can be letters, digits, or underscores (_)</a:t>
            </a:r>
          </a:p>
          <a:p>
            <a:pPr lvl="1"/>
            <a:r>
              <a:rPr lang="en-US" sz="1800" dirty="0"/>
              <a:t>Can be any length (but choose shorter and meaningful names)</a:t>
            </a:r>
          </a:p>
          <a:p>
            <a:pPr lvl="1"/>
            <a:r>
              <a:rPr lang="en-US" sz="1800" dirty="0"/>
              <a:t>Case-sensitive: days ≠ Days</a:t>
            </a:r>
          </a:p>
          <a:p>
            <a:pPr lvl="1"/>
            <a:r>
              <a:rPr lang="en-US" sz="1800" dirty="0"/>
              <a:t>Cannot be a keyword used by Python (e.g. print, and, while)</a:t>
            </a:r>
          </a:p>
          <a:p>
            <a:pPr marL="457200" lvl="1" indent="0">
              <a:buNone/>
            </a:pPr>
            <a:r>
              <a:rPr lang="en-US" sz="1800" dirty="0"/>
              <a:t>-&gt; Good practice: use all lowercase letters and place underscores between words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0432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6CE0402-4862-41E5-93D6-EE2AD8FD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D38879-72A0-4755-9BE9-5C32F3F916D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3BE2E6-ADF0-416E-9A23-0021250024F5}"/>
              </a:ext>
            </a:extLst>
          </p:cNvPr>
          <p:cNvSpPr txBox="1">
            <a:spLocks/>
          </p:cNvSpPr>
          <p:nvPr/>
        </p:nvSpPr>
        <p:spPr>
          <a:xfrm>
            <a:off x="691415" y="1708399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Naming Rules:</a:t>
            </a:r>
          </a:p>
          <a:p>
            <a:pPr lvl="1"/>
            <a:r>
              <a:rPr lang="en-US" sz="1800" dirty="0"/>
              <a:t>Start with a letter or underscore (_)</a:t>
            </a:r>
          </a:p>
          <a:p>
            <a:pPr lvl="1"/>
            <a:r>
              <a:rPr lang="en-US" sz="1800" dirty="0"/>
              <a:t>Subsequent characters can be letters, digits, or underscores (_)</a:t>
            </a:r>
          </a:p>
          <a:p>
            <a:pPr lvl="1"/>
            <a:r>
              <a:rPr lang="en-US" sz="1800" dirty="0"/>
              <a:t>Can be any length (but choose shorter and meaningful names)</a:t>
            </a:r>
          </a:p>
          <a:p>
            <a:pPr lvl="1"/>
            <a:r>
              <a:rPr lang="en-US" sz="1800" dirty="0"/>
              <a:t>Case-sensitive: days ≠ Days</a:t>
            </a:r>
          </a:p>
          <a:p>
            <a:pPr lvl="1"/>
            <a:r>
              <a:rPr lang="en-US" sz="1800" dirty="0"/>
              <a:t>Cannot be a keyword used by Python (e.g. print, and, while)</a:t>
            </a:r>
          </a:p>
          <a:p>
            <a:pPr marL="457200" lvl="1" indent="0">
              <a:buNone/>
            </a:pPr>
            <a:r>
              <a:rPr lang="en-US" sz="1800" dirty="0"/>
              <a:t>-&gt; Good practice: use all lowercase letters and place underscores between words</a:t>
            </a:r>
          </a:p>
          <a:p>
            <a:r>
              <a:rPr lang="en-US" sz="2200" b="1" dirty="0"/>
              <a:t>Can assign multiple variables at once </a:t>
            </a:r>
            <a:r>
              <a:rPr lang="en-US" sz="2200" dirty="0"/>
              <a:t>(allows for different data types)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0531C-1189-4791-B632-90AFFA307CC0}"/>
              </a:ext>
            </a:extLst>
          </p:cNvPr>
          <p:cNvSpPr/>
          <p:nvPr/>
        </p:nvSpPr>
        <p:spPr>
          <a:xfrm>
            <a:off x="0" y="5282630"/>
            <a:ext cx="12192000" cy="145505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7EC93-E242-4AE3-9B41-F28E7E3A524C}"/>
              </a:ext>
            </a:extLst>
          </p:cNvPr>
          <p:cNvSpPr/>
          <p:nvPr/>
        </p:nvSpPr>
        <p:spPr>
          <a:xfrm>
            <a:off x="1010917" y="5493053"/>
            <a:ext cx="3055755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, month = 5, 'June'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A0479-420C-47C2-BF2F-C4BCE77B0DF8}"/>
              </a:ext>
            </a:extLst>
          </p:cNvPr>
          <p:cNvSpPr txBox="1"/>
          <p:nvPr/>
        </p:nvSpPr>
        <p:spPr>
          <a:xfrm>
            <a:off x="1010917" y="5983792"/>
            <a:ext cx="32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hot_days</a:t>
            </a:r>
            <a:r>
              <a:rPr lang="en-US" dirty="0"/>
              <a:t> = 5</a:t>
            </a:r>
          </a:p>
          <a:p>
            <a:r>
              <a:rPr lang="en-US" dirty="0"/>
              <a:t>month = 'June'</a:t>
            </a:r>
          </a:p>
        </p:txBody>
      </p:sp>
    </p:spTree>
    <p:extLst>
      <p:ext uri="{BB962C8B-B14F-4D97-AF65-F5344CB8AC3E}">
        <p14:creationId xmlns:p14="http://schemas.microsoft.com/office/powerpoint/2010/main" val="765645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6CE0402-4862-41E5-93D6-EE2AD8FD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D38879-72A0-4755-9BE9-5C32F3F916D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3BE2E6-ADF0-416E-9A23-0021250024F5}"/>
              </a:ext>
            </a:extLst>
          </p:cNvPr>
          <p:cNvSpPr txBox="1">
            <a:spLocks/>
          </p:cNvSpPr>
          <p:nvPr/>
        </p:nvSpPr>
        <p:spPr>
          <a:xfrm>
            <a:off x="691415" y="1708399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Naming Rules:</a:t>
            </a:r>
          </a:p>
          <a:p>
            <a:pPr lvl="1"/>
            <a:r>
              <a:rPr lang="en-US" sz="1800" dirty="0"/>
              <a:t>Start with a letter or underscore (_)</a:t>
            </a:r>
          </a:p>
          <a:p>
            <a:pPr lvl="1"/>
            <a:r>
              <a:rPr lang="en-US" sz="1800" dirty="0"/>
              <a:t>Subsequent characters can be letters, digits, or underscores (_)</a:t>
            </a:r>
          </a:p>
          <a:p>
            <a:pPr lvl="1"/>
            <a:r>
              <a:rPr lang="en-US" sz="1800" dirty="0"/>
              <a:t>Can be any length (but choose shorter and meaningful names)</a:t>
            </a:r>
          </a:p>
          <a:p>
            <a:pPr lvl="1"/>
            <a:r>
              <a:rPr lang="en-US" sz="1800" dirty="0"/>
              <a:t>Case-sensitive: days ≠ Days</a:t>
            </a:r>
          </a:p>
          <a:p>
            <a:pPr lvl="1"/>
            <a:r>
              <a:rPr lang="en-US" sz="1800" dirty="0"/>
              <a:t>Cannot be a keyword used by Python (e.g. print, and, while)</a:t>
            </a:r>
          </a:p>
          <a:p>
            <a:pPr marL="457200" lvl="1" indent="0">
              <a:buNone/>
            </a:pPr>
            <a:r>
              <a:rPr lang="en-US" sz="1800" dirty="0"/>
              <a:t>-&gt; Good practice: use all lowercase letters and place underscores between words</a:t>
            </a:r>
          </a:p>
          <a:p>
            <a:r>
              <a:rPr lang="en-US" sz="2200" b="1" dirty="0"/>
              <a:t>Can assign multiple variables at once </a:t>
            </a:r>
            <a:r>
              <a:rPr lang="en-US" sz="2200" dirty="0"/>
              <a:t>(allows for different data types)</a:t>
            </a:r>
          </a:p>
          <a:p>
            <a:r>
              <a:rPr lang="en-US" sz="2200" b="1" dirty="0"/>
              <a:t>Can swap variable values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0531C-1189-4791-B632-90AFFA307CC0}"/>
              </a:ext>
            </a:extLst>
          </p:cNvPr>
          <p:cNvSpPr/>
          <p:nvPr/>
        </p:nvSpPr>
        <p:spPr>
          <a:xfrm>
            <a:off x="0" y="5282630"/>
            <a:ext cx="12192000" cy="145505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7EC93-E242-4AE3-9B41-F28E7E3A524C}"/>
              </a:ext>
            </a:extLst>
          </p:cNvPr>
          <p:cNvSpPr/>
          <p:nvPr/>
        </p:nvSpPr>
        <p:spPr>
          <a:xfrm>
            <a:off x="1010917" y="5493053"/>
            <a:ext cx="3055755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, month = 5, 'June'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A0479-420C-47C2-BF2F-C4BCE77B0DF8}"/>
              </a:ext>
            </a:extLst>
          </p:cNvPr>
          <p:cNvSpPr txBox="1"/>
          <p:nvPr/>
        </p:nvSpPr>
        <p:spPr>
          <a:xfrm>
            <a:off x="1010917" y="5983792"/>
            <a:ext cx="32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hot_days</a:t>
            </a:r>
            <a:r>
              <a:rPr lang="en-US" dirty="0"/>
              <a:t> = 5</a:t>
            </a:r>
          </a:p>
          <a:p>
            <a:r>
              <a:rPr lang="en-US" dirty="0"/>
              <a:t>month = 'June'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FF9C6-F90C-4133-9A5A-7761E161A5B1}"/>
              </a:ext>
            </a:extLst>
          </p:cNvPr>
          <p:cNvSpPr/>
          <p:nvPr/>
        </p:nvSpPr>
        <p:spPr>
          <a:xfrm>
            <a:off x="5069575" y="5486654"/>
            <a:ext cx="3569099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, month = month, </a:t>
            </a:r>
            <a:r>
              <a:rPr lang="en-US" dirty="0" err="1">
                <a:solidFill>
                  <a:schemeClr val="tx1"/>
                </a:solidFill>
              </a:rPr>
              <a:t>hot_days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1CD1A-5DAE-4D4D-B9B5-6E717B9C1912}"/>
              </a:ext>
            </a:extLst>
          </p:cNvPr>
          <p:cNvSpPr txBox="1"/>
          <p:nvPr/>
        </p:nvSpPr>
        <p:spPr>
          <a:xfrm>
            <a:off x="5069575" y="5983792"/>
            <a:ext cx="32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hot_days</a:t>
            </a:r>
            <a:r>
              <a:rPr lang="en-US" dirty="0"/>
              <a:t> = 'June'</a:t>
            </a:r>
          </a:p>
          <a:p>
            <a:r>
              <a:rPr lang="en-US" dirty="0"/>
              <a:t>month = 5</a:t>
            </a:r>
          </a:p>
        </p:txBody>
      </p:sp>
    </p:spTree>
    <p:extLst>
      <p:ext uri="{BB962C8B-B14F-4D97-AF65-F5344CB8AC3E}">
        <p14:creationId xmlns:p14="http://schemas.microsoft.com/office/powerpoint/2010/main" val="170811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6CE0402-4862-41E5-93D6-EE2AD8FD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D38879-72A0-4755-9BE9-5C32F3F916D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E0531C-1189-4791-B632-90AFFA307CC0}"/>
              </a:ext>
            </a:extLst>
          </p:cNvPr>
          <p:cNvSpPr/>
          <p:nvPr/>
        </p:nvSpPr>
        <p:spPr>
          <a:xfrm>
            <a:off x="0" y="5282630"/>
            <a:ext cx="12192000" cy="145505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17EC93-E242-4AE3-9B41-F28E7E3A524C}"/>
              </a:ext>
            </a:extLst>
          </p:cNvPr>
          <p:cNvSpPr/>
          <p:nvPr/>
        </p:nvSpPr>
        <p:spPr>
          <a:xfrm>
            <a:off x="1010917" y="5493053"/>
            <a:ext cx="3055755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, month = 5, 'June'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A0479-420C-47C2-BF2F-C4BCE77B0DF8}"/>
              </a:ext>
            </a:extLst>
          </p:cNvPr>
          <p:cNvSpPr txBox="1"/>
          <p:nvPr/>
        </p:nvSpPr>
        <p:spPr>
          <a:xfrm>
            <a:off x="1010917" y="5983792"/>
            <a:ext cx="32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hot_days</a:t>
            </a:r>
            <a:r>
              <a:rPr lang="en-US" dirty="0"/>
              <a:t> = 5</a:t>
            </a:r>
          </a:p>
          <a:p>
            <a:r>
              <a:rPr lang="en-US" dirty="0"/>
              <a:t>month = 'June'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FF9C6-F90C-4133-9A5A-7761E161A5B1}"/>
              </a:ext>
            </a:extLst>
          </p:cNvPr>
          <p:cNvSpPr/>
          <p:nvPr/>
        </p:nvSpPr>
        <p:spPr>
          <a:xfrm>
            <a:off x="5069575" y="5486654"/>
            <a:ext cx="3569099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hot_days</a:t>
            </a:r>
            <a:r>
              <a:rPr lang="en-US" dirty="0">
                <a:solidFill>
                  <a:schemeClr val="tx1"/>
                </a:solidFill>
              </a:rPr>
              <a:t>, month = month, </a:t>
            </a:r>
            <a:r>
              <a:rPr lang="en-US" dirty="0" err="1">
                <a:solidFill>
                  <a:schemeClr val="tx1"/>
                </a:solidFill>
              </a:rPr>
              <a:t>hot_days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1CD1A-5DAE-4D4D-B9B5-6E717B9C1912}"/>
              </a:ext>
            </a:extLst>
          </p:cNvPr>
          <p:cNvSpPr txBox="1"/>
          <p:nvPr/>
        </p:nvSpPr>
        <p:spPr>
          <a:xfrm>
            <a:off x="5069575" y="5983792"/>
            <a:ext cx="326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hot_days</a:t>
            </a:r>
            <a:r>
              <a:rPr lang="en-US" dirty="0"/>
              <a:t> = 'June'</a:t>
            </a:r>
          </a:p>
          <a:p>
            <a:r>
              <a:rPr lang="en-US" dirty="0"/>
              <a:t>month = 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6D465C-B426-45F9-9716-57805D671AC5}"/>
              </a:ext>
            </a:extLst>
          </p:cNvPr>
          <p:cNvSpPr/>
          <p:nvPr/>
        </p:nvSpPr>
        <p:spPr>
          <a:xfrm>
            <a:off x="9806007" y="5493053"/>
            <a:ext cx="2071107" cy="64633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del </a:t>
            </a:r>
            <a:r>
              <a:rPr lang="en-US" dirty="0" err="1">
                <a:solidFill>
                  <a:schemeClr val="tx1"/>
                </a:solidFill>
              </a:rPr>
              <a:t>hot_days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del</a:t>
            </a:r>
            <a:r>
              <a:rPr lang="en-US" dirty="0">
                <a:solidFill>
                  <a:schemeClr val="tx1"/>
                </a:solidFill>
              </a:rPr>
              <a:t> month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826098-A2BA-410D-BC68-6D3CD27BFBEE}"/>
              </a:ext>
            </a:extLst>
          </p:cNvPr>
          <p:cNvSpPr txBox="1">
            <a:spLocks/>
          </p:cNvSpPr>
          <p:nvPr/>
        </p:nvSpPr>
        <p:spPr>
          <a:xfrm>
            <a:off x="691415" y="1708399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Naming Rules:</a:t>
            </a:r>
          </a:p>
          <a:p>
            <a:pPr lvl="1"/>
            <a:r>
              <a:rPr lang="en-US" sz="1800" dirty="0"/>
              <a:t>Start with a letter or underscore (_)</a:t>
            </a:r>
          </a:p>
          <a:p>
            <a:pPr lvl="1"/>
            <a:r>
              <a:rPr lang="en-US" sz="1800" dirty="0"/>
              <a:t>Subsequent characters can be letters, digits, or underscores (_)</a:t>
            </a:r>
          </a:p>
          <a:p>
            <a:pPr lvl="1"/>
            <a:r>
              <a:rPr lang="en-US" sz="1800" dirty="0"/>
              <a:t>Can be any length (but choose shorter and meaningful names)</a:t>
            </a:r>
          </a:p>
          <a:p>
            <a:pPr lvl="1"/>
            <a:r>
              <a:rPr lang="en-US" sz="1800" dirty="0"/>
              <a:t>Case-sensitive: days ≠ Days</a:t>
            </a:r>
          </a:p>
          <a:p>
            <a:pPr lvl="1"/>
            <a:r>
              <a:rPr lang="en-US" sz="1800" dirty="0"/>
              <a:t>Cannot be a keyword used by Python (e.g. print, and, while)</a:t>
            </a:r>
          </a:p>
          <a:p>
            <a:pPr marL="457200" lvl="1" indent="0">
              <a:buNone/>
            </a:pPr>
            <a:r>
              <a:rPr lang="en-US" sz="1800" dirty="0"/>
              <a:t>-&gt; Good practice: use all lowercase letters and place underscores between words</a:t>
            </a:r>
          </a:p>
          <a:p>
            <a:r>
              <a:rPr lang="en-US" sz="2200" b="1" dirty="0"/>
              <a:t>Can assign multiple variables at once </a:t>
            </a:r>
            <a:r>
              <a:rPr lang="en-US" sz="2200" dirty="0"/>
              <a:t>(allows for different data types)</a:t>
            </a:r>
          </a:p>
          <a:p>
            <a:r>
              <a:rPr lang="en-US" sz="2200" b="1" dirty="0"/>
              <a:t>Can swap variable values</a:t>
            </a:r>
          </a:p>
          <a:p>
            <a:r>
              <a:rPr lang="en-US" sz="2200" b="1" dirty="0"/>
              <a:t>Can delete variables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6455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A21DDF-2FE9-46C0-89C8-EA31145B5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7" y="1708397"/>
            <a:ext cx="11185699" cy="4103620"/>
          </a:xfrm>
        </p:spPr>
        <p:txBody>
          <a:bodyPr>
            <a:normAutofit/>
          </a:bodyPr>
          <a:lstStyle/>
          <a:p>
            <a:r>
              <a:rPr lang="en-US" sz="2200" b="1" dirty="0"/>
              <a:t>Write code to swap the values of a and b</a:t>
            </a: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EED6E5-D667-4687-AE39-5B56387783B5}"/>
              </a:ext>
            </a:extLst>
          </p:cNvPr>
          <p:cNvSpPr/>
          <p:nvPr/>
        </p:nvSpPr>
        <p:spPr>
          <a:xfrm>
            <a:off x="0" y="2370222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85DA0E-28B5-4856-A0E4-5B99E0000FCF}"/>
              </a:ext>
            </a:extLst>
          </p:cNvPr>
          <p:cNvSpPr/>
          <p:nvPr/>
        </p:nvSpPr>
        <p:spPr>
          <a:xfrm>
            <a:off x="1063604" y="2583869"/>
            <a:ext cx="716837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= 2</a:t>
            </a:r>
          </a:p>
          <a:p>
            <a:r>
              <a:rPr lang="en-US" dirty="0">
                <a:solidFill>
                  <a:schemeClr val="tx1"/>
                </a:solidFill>
              </a:rPr>
              <a:t>b =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6E61ED-3FBB-43D9-9025-6667341CFBF1}"/>
              </a:ext>
            </a:extLst>
          </p:cNvPr>
          <p:cNvSpPr/>
          <p:nvPr/>
        </p:nvSpPr>
        <p:spPr>
          <a:xfrm>
            <a:off x="2919691" y="2583868"/>
            <a:ext cx="716837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= 3</a:t>
            </a:r>
          </a:p>
          <a:p>
            <a:r>
              <a:rPr lang="en-US" dirty="0">
                <a:solidFill>
                  <a:schemeClr val="tx1"/>
                </a:solidFill>
              </a:rPr>
              <a:t>b =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A1C055-7444-4D1A-99A6-599DD3ED994E}"/>
              </a:ext>
            </a:extLst>
          </p:cNvPr>
          <p:cNvCxnSpPr/>
          <p:nvPr/>
        </p:nvCxnSpPr>
        <p:spPr>
          <a:xfrm>
            <a:off x="2109308" y="2865969"/>
            <a:ext cx="52529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69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36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</p:spTree>
    <p:extLst>
      <p:ext uri="{BB962C8B-B14F-4D97-AF65-F5344CB8AC3E}">
        <p14:creationId xmlns:p14="http://schemas.microsoft.com/office/powerpoint/2010/main" val="55678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EFDDF0A3-3F99-4FED-9ECC-7611E991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learn to program in a high-level language you need to learn </a:t>
            </a:r>
            <a:r>
              <a:rPr lang="en-US" i="1" dirty="0"/>
              <a:t>commands</a:t>
            </a:r>
            <a:r>
              <a:rPr lang="en-US" dirty="0"/>
              <a:t>, </a:t>
            </a:r>
            <a:r>
              <a:rPr lang="en-US" i="1" dirty="0"/>
              <a:t>syntax</a:t>
            </a:r>
            <a:r>
              <a:rPr lang="en-US" dirty="0"/>
              <a:t>, and </a:t>
            </a:r>
            <a:r>
              <a:rPr lang="en-US" i="1" dirty="0"/>
              <a:t>logic</a:t>
            </a:r>
            <a:r>
              <a:rPr lang="en-US" dirty="0"/>
              <a:t>, which correspond closely to vocabulary and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'high-level' program is often portable, the same program can run on different hardware (not necessary 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[Both machine language and assembly language are machine specific, and not portable (the machine code has to be modified to run in another computer)]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3FDE6-5E6A-47DB-8842-F3E7E76B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2744"/>
            <a:ext cx="2336799" cy="17763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8EF36A9-9746-4AC9-B942-DEBF4ED90B9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943151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A13BC1F-7D58-4407-8986-5C3CF5CA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8ACF84-B6DF-4D7A-A44F-121AB167EA5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Numeric data types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89C82-CB6E-4F7E-89FF-EDE02EA7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08403"/>
            <a:ext cx="11397251" cy="4103620"/>
          </a:xfrm>
        </p:spPr>
        <p:txBody>
          <a:bodyPr>
            <a:noAutofit/>
          </a:bodyPr>
          <a:lstStyle/>
          <a:p>
            <a:r>
              <a:rPr lang="en-US" sz="2200" b="1" dirty="0"/>
              <a:t>Integer: </a:t>
            </a:r>
            <a:r>
              <a:rPr lang="en-US" sz="2200" dirty="0"/>
              <a:t>used to represent whole numbers from negative infinity to infinity, like 1, 2, 3 or -1, -2,…</a:t>
            </a:r>
          </a:p>
          <a:p>
            <a:endParaRPr lang="en-US" sz="2200" b="1" dirty="0"/>
          </a:p>
          <a:p>
            <a:r>
              <a:rPr lang="en-US" sz="2200" b="1" dirty="0"/>
              <a:t>Float: </a:t>
            </a:r>
            <a:r>
              <a:rPr lang="en-US" sz="2200" dirty="0"/>
              <a:t>used for rational point numbers, usually ending with a decimal figure, like 1.11 or 2.54</a:t>
            </a:r>
          </a:p>
          <a:p>
            <a:endParaRPr lang="en-US" sz="2200" b="1" dirty="0"/>
          </a:p>
          <a:p>
            <a:r>
              <a:rPr lang="en-US" sz="2200" dirty="0"/>
              <a:t>Remember that in Python you don't need to explicitly state the variable type because Python is a dynamically typed language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find the class of a variable:</a:t>
            </a:r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808DF-EE2F-48C4-9C02-BE51C100EB65}"/>
              </a:ext>
            </a:extLst>
          </p:cNvPr>
          <p:cNvSpPr/>
          <p:nvPr/>
        </p:nvSpPr>
        <p:spPr>
          <a:xfrm>
            <a:off x="0" y="4993106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49D7A7-A79C-4721-AA46-CF763AC55A48}"/>
              </a:ext>
            </a:extLst>
          </p:cNvPr>
          <p:cNvSpPr/>
          <p:nvPr/>
        </p:nvSpPr>
        <p:spPr>
          <a:xfrm>
            <a:off x="1047012" y="5327941"/>
            <a:ext cx="1720251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type(</a:t>
            </a:r>
            <a:r>
              <a:rPr lang="en-US" i="1" dirty="0">
                <a:solidFill>
                  <a:schemeClr val="tx1"/>
                </a:solidFill>
              </a:rPr>
              <a:t>variable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4112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FF6FC1B6-B76D-4F9F-A142-368986F13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A0486A-4CBF-454F-A8B0-B5C64820E67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Numeric data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D5C42-D635-4508-8764-657D90018742}"/>
              </a:ext>
            </a:extLst>
          </p:cNvPr>
          <p:cNvSpPr/>
          <p:nvPr/>
        </p:nvSpPr>
        <p:spPr>
          <a:xfrm>
            <a:off x="0" y="3920245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5EAEB-AEF8-49B7-964B-4CE80F8880ED}"/>
              </a:ext>
            </a:extLst>
          </p:cNvPr>
          <p:cNvSpPr/>
          <p:nvPr/>
        </p:nvSpPr>
        <p:spPr>
          <a:xfrm>
            <a:off x="926696" y="4255080"/>
            <a:ext cx="3537020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float(input('type a float number: ')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80B7-C795-48E6-AB87-286310D23224}"/>
              </a:ext>
            </a:extLst>
          </p:cNvPr>
          <p:cNvSpPr txBox="1">
            <a:spLocks/>
          </p:cNvSpPr>
          <p:nvPr/>
        </p:nvSpPr>
        <p:spPr>
          <a:xfrm>
            <a:off x="691414" y="1717288"/>
            <a:ext cx="11397251" cy="4103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Float: </a:t>
            </a:r>
            <a:r>
              <a:rPr lang="en-US" sz="2200" dirty="0"/>
              <a:t>the term 'float' because the decimal point can appear (float) anywhere</a:t>
            </a:r>
          </a:p>
          <a:p>
            <a:endParaRPr lang="en-US" sz="2200" dirty="0"/>
          </a:p>
          <a:p>
            <a:r>
              <a:rPr lang="en-US" sz="2200" dirty="0"/>
              <a:t>Assigning a floating-point value outside of the allocated range results in an </a:t>
            </a:r>
            <a:r>
              <a:rPr lang="en-US" sz="2200" b="1" dirty="0" err="1"/>
              <a:t>OverflowError</a:t>
            </a:r>
            <a:endParaRPr lang="en-US" sz="2200" b="1" dirty="0"/>
          </a:p>
          <a:p>
            <a:endParaRPr lang="en-US" sz="2200" b="1" dirty="0"/>
          </a:p>
          <a:p>
            <a:r>
              <a:rPr lang="en-US" sz="2200" dirty="0"/>
              <a:t>To read a float type as an input:</a:t>
            </a:r>
          </a:p>
          <a:p>
            <a:endParaRPr lang="en-US" sz="2200" b="1" dirty="0"/>
          </a:p>
          <a:p>
            <a:endParaRPr lang="en-US" sz="2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b="1" dirty="0"/>
          </a:p>
          <a:p>
            <a:r>
              <a:rPr lang="en-US" sz="2200" b="1" dirty="0"/>
              <a:t>Literals: </a:t>
            </a:r>
            <a:r>
              <a:rPr lang="en-US" sz="2200" dirty="0"/>
              <a:t>represent a specific value assigned to a variable (e.g. integer literal, float literal) </a:t>
            </a:r>
          </a:p>
          <a:p>
            <a:endParaRPr lang="en-US" sz="2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1819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Which number is not a float?</a:t>
            </a:r>
          </a:p>
          <a:p>
            <a:endParaRPr lang="en-US" sz="2200" b="1" dirty="0"/>
          </a:p>
          <a:p>
            <a:r>
              <a:rPr lang="en-US" sz="2200" dirty="0"/>
              <a:t>(a) 1.0</a:t>
            </a:r>
          </a:p>
          <a:p>
            <a:r>
              <a:rPr lang="en-US" sz="2200" dirty="0"/>
              <a:t>(b) .55</a:t>
            </a:r>
          </a:p>
          <a:p>
            <a:r>
              <a:rPr lang="en-US" sz="2200" dirty="0"/>
              <a:t>(c) 2.3e2</a:t>
            </a:r>
          </a:p>
          <a:p>
            <a:r>
              <a:rPr lang="en-US" sz="2200" dirty="0"/>
              <a:t>(d) 4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6</a:t>
            </a:r>
          </a:p>
        </p:txBody>
      </p:sp>
    </p:spTree>
    <p:extLst>
      <p:ext uri="{BB962C8B-B14F-4D97-AF65-F5344CB8AC3E}">
        <p14:creationId xmlns:p14="http://schemas.microsoft.com/office/powerpoint/2010/main" val="3327965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461EDA45-4ED5-4D90-A3FD-D924C7EB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3BB95C0-D122-4C39-B412-8A9F274CFA44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Variable assignment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AC2CA1-587E-4291-A658-12452863CD47}"/>
              </a:ext>
            </a:extLst>
          </p:cNvPr>
          <p:cNvSpPr txBox="1">
            <a:spLocks/>
          </p:cNvSpPr>
          <p:nvPr/>
        </p:nvSpPr>
        <p:spPr>
          <a:xfrm>
            <a:off x="703447" y="1708394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assignment operator (</a:t>
            </a:r>
            <a:r>
              <a:rPr lang="en-US" sz="2200" b="1" dirty="0"/>
              <a:t>=</a:t>
            </a:r>
            <a:r>
              <a:rPr lang="en-US" sz="2200" dirty="0"/>
              <a:t>)  </a:t>
            </a:r>
            <a:r>
              <a:rPr lang="en-US" sz="2200" b="1" dirty="0"/>
              <a:t>assigns</a:t>
            </a:r>
            <a:r>
              <a:rPr lang="en-US" sz="2200" dirty="0"/>
              <a:t> a value to a variable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assignment operator (=) is right-to-left associative</a:t>
            </a:r>
          </a:p>
          <a:p>
            <a:pPr lvl="1"/>
            <a:r>
              <a:rPr lang="en-US" sz="1800" dirty="0"/>
              <a:t>Evaluate expression    2 + 3</a:t>
            </a:r>
          </a:p>
          <a:p>
            <a:pPr lvl="1"/>
            <a:r>
              <a:rPr lang="en-US" sz="1800" dirty="0"/>
              <a:t>Assign the value of expression to </a:t>
            </a:r>
            <a:r>
              <a:rPr lang="en-US" sz="1800" dirty="0" err="1"/>
              <a:t>var_name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4BCE2-1D87-4183-873D-DBA23FAA2C6D}"/>
              </a:ext>
            </a:extLst>
          </p:cNvPr>
          <p:cNvSpPr/>
          <p:nvPr/>
        </p:nvSpPr>
        <p:spPr>
          <a:xfrm>
            <a:off x="0" y="2225843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0C719-734F-4EF4-A30F-C48E94F8C0F5}"/>
              </a:ext>
            </a:extLst>
          </p:cNvPr>
          <p:cNvSpPr/>
          <p:nvPr/>
        </p:nvSpPr>
        <p:spPr>
          <a:xfrm>
            <a:off x="4459616" y="2502986"/>
            <a:ext cx="2626469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= b = c = 2 + 3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FC7DA-ABF6-42B3-B7F0-01DFE7858975}"/>
              </a:ext>
            </a:extLst>
          </p:cNvPr>
          <p:cNvSpPr/>
          <p:nvPr/>
        </p:nvSpPr>
        <p:spPr>
          <a:xfrm>
            <a:off x="1045209" y="2501369"/>
            <a:ext cx="2487270" cy="38910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err="1">
                <a:solidFill>
                  <a:schemeClr val="tx1"/>
                </a:solidFill>
              </a:rPr>
              <a:t>var_name</a:t>
            </a:r>
            <a:r>
              <a:rPr lang="en-US" i="1" dirty="0">
                <a:solidFill>
                  <a:schemeClr val="tx1"/>
                </a:solidFill>
              </a:rPr>
              <a:t> = expression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C666F1-244A-4B21-81FA-60D122B26918}"/>
              </a:ext>
            </a:extLst>
          </p:cNvPr>
          <p:cNvCxnSpPr/>
          <p:nvPr/>
        </p:nvCxnSpPr>
        <p:spPr>
          <a:xfrm>
            <a:off x="3762467" y="2687811"/>
            <a:ext cx="525293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FE242-D1E7-4304-B8CB-E4154E7B7E08}"/>
              </a:ext>
            </a:extLst>
          </p:cNvPr>
          <p:cNvSpPr/>
          <p:nvPr/>
        </p:nvSpPr>
        <p:spPr>
          <a:xfrm>
            <a:off x="5470591" y="2533922"/>
            <a:ext cx="62540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52326F-65E5-4E13-82F1-16C81D1F5FE2}"/>
              </a:ext>
            </a:extLst>
          </p:cNvPr>
          <p:cNvSpPr/>
          <p:nvPr/>
        </p:nvSpPr>
        <p:spPr>
          <a:xfrm>
            <a:off x="3399704" y="3807658"/>
            <a:ext cx="62540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8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difference between an expression and an assignment?</a:t>
            </a:r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7</a:t>
            </a:r>
          </a:p>
        </p:txBody>
      </p:sp>
    </p:spTree>
    <p:extLst>
      <p:ext uri="{BB962C8B-B14F-4D97-AF65-F5344CB8AC3E}">
        <p14:creationId xmlns:p14="http://schemas.microsoft.com/office/powerpoint/2010/main" val="11046986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50FC57-AF61-4158-9483-17DA034F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15FA18-D0DB-44E4-BABF-F3C96C50803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Expressions – operators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2C11C-896F-4C22-9CF5-875471F13C37}"/>
              </a:ext>
            </a:extLst>
          </p:cNvPr>
          <p:cNvSpPr txBox="1">
            <a:spLocks/>
          </p:cNvSpPr>
          <p:nvPr/>
        </p:nvSpPr>
        <p:spPr>
          <a:xfrm>
            <a:off x="691415" y="170840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Unary:</a:t>
            </a:r>
          </a:p>
          <a:p>
            <a:pPr lvl="1"/>
            <a:r>
              <a:rPr lang="en-US" sz="1800" dirty="0"/>
              <a:t>-: negation</a:t>
            </a:r>
          </a:p>
          <a:p>
            <a:r>
              <a:rPr lang="en-US" sz="2200" b="1" dirty="0"/>
              <a:t>Binary:</a:t>
            </a:r>
          </a:p>
          <a:p>
            <a:pPr lvl="1"/>
            <a:r>
              <a:rPr lang="en-US" sz="1800" dirty="0"/>
              <a:t>+: addition</a:t>
            </a:r>
          </a:p>
          <a:p>
            <a:pPr lvl="1"/>
            <a:r>
              <a:rPr lang="en-US" sz="1800" dirty="0"/>
              <a:t>-: subtraction</a:t>
            </a:r>
          </a:p>
          <a:p>
            <a:pPr lvl="1"/>
            <a:r>
              <a:rPr lang="en-US" sz="1800" dirty="0"/>
              <a:t>*: multiplication</a:t>
            </a:r>
          </a:p>
          <a:p>
            <a:pPr lvl="1"/>
            <a:r>
              <a:rPr lang="en-US" sz="1800" dirty="0"/>
              <a:t>/: division</a:t>
            </a:r>
          </a:p>
          <a:p>
            <a:pPr lvl="1"/>
            <a:r>
              <a:rPr lang="en-US" sz="1800" dirty="0"/>
              <a:t>**: exponent</a:t>
            </a:r>
          </a:p>
          <a:p>
            <a:pPr lvl="1"/>
            <a:r>
              <a:rPr lang="en-US" sz="1800" dirty="0"/>
              <a:t>%: reminder (modulo)</a:t>
            </a:r>
          </a:p>
          <a:p>
            <a:r>
              <a:rPr lang="en-US" sz="2200" b="1" dirty="0"/>
              <a:t>Compound:</a:t>
            </a:r>
          </a:p>
          <a:p>
            <a:pPr lvl="1"/>
            <a:r>
              <a:rPr lang="en-US" sz="1800" dirty="0"/>
              <a:t>+=: add and assign (e.g. a += 3 is shorthand for a = a + 3)</a:t>
            </a:r>
          </a:p>
          <a:p>
            <a:pPr lvl="1"/>
            <a:r>
              <a:rPr lang="en-US" sz="1800" dirty="0"/>
              <a:t>Other variants: -=;   *=;   /=;   %=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3157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CB321DB-4887-4110-8A6C-D4F0B28BB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5D418-5AFE-4D77-9E75-9AC223692EBE}"/>
              </a:ext>
            </a:extLst>
          </p:cNvPr>
          <p:cNvSpPr txBox="1">
            <a:spLocks/>
          </p:cNvSpPr>
          <p:nvPr/>
        </p:nvSpPr>
        <p:spPr>
          <a:xfrm>
            <a:off x="807719" y="229393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B051D-7864-4994-8D33-83590117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8" y="2155886"/>
            <a:ext cx="9753277" cy="4078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9C38FA-9FE2-4C9A-B8F9-C2F19A56A44C}"/>
              </a:ext>
            </a:extLst>
          </p:cNvPr>
          <p:cNvSpPr txBox="1"/>
          <p:nvPr/>
        </p:nvSpPr>
        <p:spPr>
          <a:xfrm>
            <a:off x="923108" y="6259506"/>
            <a:ext cx="392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Zybooks</a:t>
            </a:r>
            <a:r>
              <a:rPr lang="en-US" sz="1200" dirty="0"/>
              <a:t>, Table 2.5.2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D527F9-92B4-40ED-91B5-71C14E4E28B7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Expressions – operator precedence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AC2BDC-3516-4D0C-8B16-F2C03F4C2C52}"/>
              </a:ext>
            </a:extLst>
          </p:cNvPr>
          <p:cNvSpPr txBox="1">
            <a:spLocks/>
          </p:cNvSpPr>
          <p:nvPr/>
        </p:nvSpPr>
        <p:spPr>
          <a:xfrm>
            <a:off x="691414" y="1717296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An expression is evaluated using the order of standard mathematics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078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result of this expression?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r>
              <a:rPr lang="en-US" sz="2200" dirty="0"/>
              <a:t>(a) 28</a:t>
            </a:r>
          </a:p>
          <a:p>
            <a:r>
              <a:rPr lang="en-US" sz="2200" dirty="0"/>
              <a:t>(b) 23</a:t>
            </a:r>
          </a:p>
          <a:p>
            <a:r>
              <a:rPr lang="en-US" sz="2200" dirty="0"/>
              <a:t>(c) 30</a:t>
            </a:r>
          </a:p>
          <a:p>
            <a:r>
              <a:rPr lang="en-US" sz="2200" dirty="0"/>
              <a:t>(d) 36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2CDB7-5575-4AF1-9CFA-57E4510EF95C}"/>
              </a:ext>
            </a:extLst>
          </p:cNvPr>
          <p:cNvSpPr/>
          <p:nvPr/>
        </p:nvSpPr>
        <p:spPr>
          <a:xfrm>
            <a:off x="951793" y="2415142"/>
            <a:ext cx="2645649" cy="6031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(3 x 2) + (8 + 4) x 2</a:t>
            </a:r>
          </a:p>
        </p:txBody>
      </p:sp>
    </p:spTree>
    <p:extLst>
      <p:ext uri="{BB962C8B-B14F-4D97-AF65-F5344CB8AC3E}">
        <p14:creationId xmlns:p14="http://schemas.microsoft.com/office/powerpoint/2010/main" val="634951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8FBC9C2-4A8E-4FF3-8F5B-A37CC5B5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5D418-5AFE-4D77-9E75-9AC223692EBE}"/>
              </a:ext>
            </a:extLst>
          </p:cNvPr>
          <p:cNvSpPr txBox="1">
            <a:spLocks/>
          </p:cNvSpPr>
          <p:nvPr/>
        </p:nvSpPr>
        <p:spPr>
          <a:xfrm>
            <a:off x="807719" y="229393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8C9C95-6C38-41F4-A8A6-12E192BAA95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Expressions – integer division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B59C3F5-9E1B-49E9-AEE4-FAA553F18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103620"/>
          </a:xfrm>
        </p:spPr>
        <p:txBody>
          <a:bodyPr>
            <a:normAutofit/>
          </a:bodyPr>
          <a:lstStyle/>
          <a:p>
            <a:r>
              <a:rPr lang="en-US" sz="2200" dirty="0"/>
              <a:t>The division operator (</a:t>
            </a:r>
            <a:r>
              <a:rPr lang="en-US" sz="2200" b="1" dirty="0"/>
              <a:t>/</a:t>
            </a:r>
            <a:r>
              <a:rPr lang="en-US" sz="2200" dirty="0"/>
              <a:t>) returns a floating-point number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floored division* operator (</a:t>
            </a:r>
            <a:r>
              <a:rPr lang="en-US" sz="2200" b="1" dirty="0"/>
              <a:t>//</a:t>
            </a:r>
            <a:r>
              <a:rPr lang="en-US" sz="2200" dirty="0"/>
              <a:t>) returns:</a:t>
            </a:r>
          </a:p>
          <a:p>
            <a:pPr lvl="1"/>
            <a:r>
              <a:rPr lang="en-US" sz="1800" dirty="0"/>
              <a:t>a floating-point number if either operand is a float</a:t>
            </a:r>
          </a:p>
          <a:p>
            <a:pPr lvl="1"/>
            <a:r>
              <a:rPr lang="en-US" sz="1800" dirty="0"/>
              <a:t>an integer if both operands are integers</a:t>
            </a:r>
            <a:endParaRPr lang="en-US" sz="2200" dirty="0"/>
          </a:p>
          <a:p>
            <a:pPr marL="0" indent="0">
              <a:buNone/>
            </a:pPr>
            <a:r>
              <a:rPr lang="en-US" sz="1800" b="1" dirty="0"/>
              <a:t>*</a:t>
            </a:r>
            <a:r>
              <a:rPr lang="en-US" sz="1800" dirty="0"/>
              <a:t>used to round down the result of a floating-point division to the closes whole value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6C754-E886-4CF3-BF63-D1834F1B69EE}"/>
              </a:ext>
            </a:extLst>
          </p:cNvPr>
          <p:cNvSpPr/>
          <p:nvPr/>
        </p:nvSpPr>
        <p:spPr>
          <a:xfrm>
            <a:off x="0" y="2293937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781B04-752C-42A5-9283-9901A5746271}"/>
              </a:ext>
            </a:extLst>
          </p:cNvPr>
          <p:cNvSpPr/>
          <p:nvPr/>
        </p:nvSpPr>
        <p:spPr>
          <a:xfrm>
            <a:off x="1069275" y="2547487"/>
            <a:ext cx="1634247" cy="6031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/ 20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 /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B07834-D6C5-4E26-A3AA-D2891C30ED19}"/>
              </a:ext>
            </a:extLst>
          </p:cNvPr>
          <p:cNvSpPr/>
          <p:nvPr/>
        </p:nvSpPr>
        <p:spPr>
          <a:xfrm>
            <a:off x="3273888" y="2547486"/>
            <a:ext cx="1634247" cy="6031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5.0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C5FEEF-9B9B-4740-BA6A-CAC2B5C94DF4}"/>
              </a:ext>
            </a:extLst>
          </p:cNvPr>
          <p:cNvCxnSpPr/>
          <p:nvPr/>
        </p:nvCxnSpPr>
        <p:spPr>
          <a:xfrm>
            <a:off x="2888347" y="2819861"/>
            <a:ext cx="2723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1FEEE35-DE86-4E74-8503-AB6E7EFBEB6E}"/>
              </a:ext>
            </a:extLst>
          </p:cNvPr>
          <p:cNvSpPr/>
          <p:nvPr/>
        </p:nvSpPr>
        <p:spPr>
          <a:xfrm>
            <a:off x="0" y="5154365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601141-28E6-4011-90D5-33D89999D451}"/>
              </a:ext>
            </a:extLst>
          </p:cNvPr>
          <p:cNvSpPr/>
          <p:nvPr/>
        </p:nvSpPr>
        <p:spPr>
          <a:xfrm>
            <a:off x="1069275" y="5271882"/>
            <a:ext cx="1634247" cy="82847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// 20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 // 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5.0 //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B2B86F-0C9B-4B97-BF3F-6A471C889FFE}"/>
              </a:ext>
            </a:extLst>
          </p:cNvPr>
          <p:cNvSpPr/>
          <p:nvPr/>
        </p:nvSpPr>
        <p:spPr>
          <a:xfrm>
            <a:off x="3416560" y="5271882"/>
            <a:ext cx="1634247" cy="82847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2.0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41030C-1796-4CC9-8DE0-098DF4261C9A}"/>
              </a:ext>
            </a:extLst>
          </p:cNvPr>
          <p:cNvCxnSpPr/>
          <p:nvPr/>
        </p:nvCxnSpPr>
        <p:spPr>
          <a:xfrm>
            <a:off x="2888347" y="5737188"/>
            <a:ext cx="2723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329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97969A4-04C1-4E2B-9BF7-2037BE71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5D418-5AFE-4D77-9E75-9AC223692EBE}"/>
              </a:ext>
            </a:extLst>
          </p:cNvPr>
          <p:cNvSpPr txBox="1">
            <a:spLocks/>
          </p:cNvSpPr>
          <p:nvPr/>
        </p:nvSpPr>
        <p:spPr>
          <a:xfrm>
            <a:off x="807719" y="229393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FC9982-6AAD-465E-87B4-938FAF3C7CE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Expressions – modulo operator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C1520F-F727-4D41-B207-915470C01740}"/>
              </a:ext>
            </a:extLst>
          </p:cNvPr>
          <p:cNvSpPr txBox="1">
            <a:spLocks/>
          </p:cNvSpPr>
          <p:nvPr/>
        </p:nvSpPr>
        <p:spPr>
          <a:xfrm>
            <a:off x="691415" y="1720433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modulo operator (</a:t>
            </a:r>
            <a:r>
              <a:rPr lang="en-US" sz="2200" b="1" dirty="0"/>
              <a:t>%</a:t>
            </a:r>
            <a:r>
              <a:rPr lang="en-US" sz="2200" dirty="0"/>
              <a:t>) evaluates the reminder of the division of two integer operands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FD5780-3E14-4AA1-8395-B529CE58CC1C}"/>
              </a:ext>
            </a:extLst>
          </p:cNvPr>
          <p:cNvSpPr/>
          <p:nvPr/>
        </p:nvSpPr>
        <p:spPr>
          <a:xfrm>
            <a:off x="0" y="2293937"/>
            <a:ext cx="12192000" cy="105877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6DFA8-CA36-4411-8338-8BCAFF28A426}"/>
              </a:ext>
            </a:extLst>
          </p:cNvPr>
          <p:cNvSpPr/>
          <p:nvPr/>
        </p:nvSpPr>
        <p:spPr>
          <a:xfrm>
            <a:off x="1069275" y="2547487"/>
            <a:ext cx="1634247" cy="6031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10 % 20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10 %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D9469-54E3-42A1-A939-70D0EE6E2827}"/>
              </a:ext>
            </a:extLst>
          </p:cNvPr>
          <p:cNvSpPr/>
          <p:nvPr/>
        </p:nvSpPr>
        <p:spPr>
          <a:xfrm>
            <a:off x="3273888" y="2547486"/>
            <a:ext cx="1634247" cy="6031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0E3F9F-096A-47F9-BAC9-E799F614A1B6}"/>
              </a:ext>
            </a:extLst>
          </p:cNvPr>
          <p:cNvCxnSpPr/>
          <p:nvPr/>
        </p:nvCxnSpPr>
        <p:spPr>
          <a:xfrm>
            <a:off x="2888347" y="2819861"/>
            <a:ext cx="27237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33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2716EEE-A804-4778-AF46-C1EE095B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247317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learn to program in a high-level language you need to learn </a:t>
            </a:r>
            <a:r>
              <a:rPr lang="en-US" i="1" dirty="0"/>
              <a:t>commands</a:t>
            </a:r>
            <a:r>
              <a:rPr lang="en-US" dirty="0"/>
              <a:t>, </a:t>
            </a:r>
            <a:r>
              <a:rPr lang="en-US" i="1" dirty="0"/>
              <a:t>syntax</a:t>
            </a:r>
            <a:r>
              <a:rPr lang="en-US" dirty="0"/>
              <a:t>, and </a:t>
            </a:r>
            <a:r>
              <a:rPr lang="en-US" i="1" dirty="0"/>
              <a:t>logic</a:t>
            </a:r>
            <a:r>
              <a:rPr lang="en-US" dirty="0"/>
              <a:t>, which correspond closely to vocabulary and grammar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'high-level' program is often portable, the same program can run on different hardware (not necessary 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code cannot be directly understood by a computer, it needs to be </a:t>
            </a:r>
            <a:r>
              <a:rPr lang="en-US" i="1" dirty="0"/>
              <a:t>translated into </a:t>
            </a:r>
            <a:r>
              <a:rPr lang="en-US" b="1" dirty="0"/>
              <a:t>machine code </a:t>
            </a:r>
            <a:r>
              <a:rPr lang="en-US" dirty="0"/>
              <a:t>using a </a:t>
            </a:r>
            <a:r>
              <a:rPr lang="en-US" b="1" dirty="0"/>
              <a:t>compiler</a:t>
            </a:r>
            <a:r>
              <a:rPr lang="en-US" dirty="0"/>
              <a:t> or </a:t>
            </a:r>
            <a:r>
              <a:rPr lang="en-US" b="1" dirty="0"/>
              <a:t>interpreter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3FDE6-5E6A-47DB-8842-F3E7E76B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32744"/>
            <a:ext cx="2336799" cy="177634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53269D7-CDED-419F-974A-4F24D388F49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3548435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2CDB7-5575-4AF1-9CFA-57E4510EF95C}"/>
              </a:ext>
            </a:extLst>
          </p:cNvPr>
          <p:cNvSpPr/>
          <p:nvPr/>
        </p:nvSpPr>
        <p:spPr>
          <a:xfrm>
            <a:off x="924975" y="2442085"/>
            <a:ext cx="2645649" cy="96654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lphaLcParenBoth"/>
            </a:pPr>
            <a:r>
              <a:rPr lang="en-US" dirty="0">
                <a:solidFill>
                  <a:schemeClr val="tx1"/>
                </a:solidFill>
              </a:rPr>
              <a:t>121.0 // 11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(b) 125/13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F0CF6-D1B9-4FD2-92B3-6B2F38EF5A25}"/>
              </a:ext>
            </a:extLst>
          </p:cNvPr>
          <p:cNvSpPr txBox="1"/>
          <p:nvPr/>
        </p:nvSpPr>
        <p:spPr>
          <a:xfrm>
            <a:off x="828720" y="1695720"/>
            <a:ext cx="1014152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the result of these expressions?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1297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Type conversion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B44AC1A-0718-464C-9EE9-FD1B83BE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410362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Expressions sometimes combine a floating-point and integer</a:t>
            </a:r>
          </a:p>
          <a:p>
            <a:r>
              <a:rPr lang="en-US" sz="2200" dirty="0"/>
              <a:t>So what is the data type of the result of the expression in this case?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Implicit conversion: </a:t>
            </a:r>
            <a:r>
              <a:rPr lang="en-US" sz="2200" dirty="0"/>
              <a:t>implicit cast made by the interpreter to the widest type</a:t>
            </a:r>
          </a:p>
          <a:p>
            <a:r>
              <a:rPr lang="en-US" sz="2200" b="1" dirty="0"/>
              <a:t>Explicit conversion: </a:t>
            </a:r>
            <a:r>
              <a:rPr lang="en-US" sz="2200" dirty="0"/>
              <a:t>implicit cast initiated by the programmer using data type methods, such as</a:t>
            </a:r>
          </a:p>
          <a:p>
            <a:pPr lvl="1"/>
            <a:r>
              <a:rPr lang="en-US" sz="1800" dirty="0"/>
              <a:t>int() converts to integer type (if the input is a float number it will chop off the decimal part)</a:t>
            </a:r>
          </a:p>
          <a:p>
            <a:pPr lvl="1"/>
            <a:r>
              <a:rPr lang="en-US" sz="1800" dirty="0"/>
              <a:t>float() convers to float type</a:t>
            </a:r>
          </a:p>
          <a:p>
            <a:pPr lvl="1"/>
            <a:r>
              <a:rPr lang="en-US" sz="1800" dirty="0"/>
              <a:t>str() converts to string type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668D5-718F-4726-8B20-2B0C9B0FF6C5}"/>
              </a:ext>
            </a:extLst>
          </p:cNvPr>
          <p:cNvCxnSpPr>
            <a:cxnSpLocks/>
          </p:cNvCxnSpPr>
          <p:nvPr/>
        </p:nvCxnSpPr>
        <p:spPr>
          <a:xfrm>
            <a:off x="3477126" y="3323795"/>
            <a:ext cx="392229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CE787D-ED2A-4705-B6B7-B6C06792867D}"/>
              </a:ext>
            </a:extLst>
          </p:cNvPr>
          <p:cNvSpPr txBox="1"/>
          <p:nvPr/>
        </p:nvSpPr>
        <p:spPr>
          <a:xfrm>
            <a:off x="3029380" y="3418831"/>
            <a:ext cx="141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Narrowest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BE4A4-56E5-4470-8E18-AEAFADD66D72}"/>
              </a:ext>
            </a:extLst>
          </p:cNvPr>
          <p:cNvSpPr txBox="1"/>
          <p:nvPr/>
        </p:nvSpPr>
        <p:spPr>
          <a:xfrm>
            <a:off x="6692365" y="3418831"/>
            <a:ext cx="141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EE399-BCE9-4461-8121-AFC0D3ABB1C0}"/>
              </a:ext>
            </a:extLst>
          </p:cNvPr>
          <p:cNvSpPr txBox="1"/>
          <p:nvPr/>
        </p:nvSpPr>
        <p:spPr>
          <a:xfrm>
            <a:off x="4443492" y="2806971"/>
            <a:ext cx="229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    -&gt;     float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6B62A-DC7D-4940-A8E3-680F23D3B121}"/>
              </a:ext>
            </a:extLst>
          </p:cNvPr>
          <p:cNvSpPr/>
          <p:nvPr/>
        </p:nvSpPr>
        <p:spPr>
          <a:xfrm>
            <a:off x="3048715" y="2625963"/>
            <a:ext cx="4779115" cy="13956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041113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97969A4-04C1-4E2B-9BF7-2037BE71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15D418-5AFE-4D77-9E75-9AC223692EBE}"/>
              </a:ext>
            </a:extLst>
          </p:cNvPr>
          <p:cNvSpPr txBox="1">
            <a:spLocks/>
          </p:cNvSpPr>
          <p:nvPr/>
        </p:nvSpPr>
        <p:spPr>
          <a:xfrm>
            <a:off x="807719" y="2293937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FC9982-6AAD-465E-87B4-938FAF3C7CE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Type conversion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C1520F-F727-4D41-B207-915470C01740}"/>
              </a:ext>
            </a:extLst>
          </p:cNvPr>
          <p:cNvSpPr txBox="1">
            <a:spLocks/>
          </p:cNvSpPr>
          <p:nvPr/>
        </p:nvSpPr>
        <p:spPr>
          <a:xfrm>
            <a:off x="691415" y="1720433"/>
            <a:ext cx="11185699" cy="4103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Implicit conversion: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Explicit conversion: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FD5780-3E14-4AA1-8395-B529CE58CC1C}"/>
              </a:ext>
            </a:extLst>
          </p:cNvPr>
          <p:cNvSpPr/>
          <p:nvPr/>
        </p:nvSpPr>
        <p:spPr>
          <a:xfrm>
            <a:off x="0" y="2190682"/>
            <a:ext cx="12192000" cy="195505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E2FCE-E4D6-4577-B373-7261EFF1AAAA}"/>
              </a:ext>
            </a:extLst>
          </p:cNvPr>
          <p:cNvSpPr txBox="1"/>
          <p:nvPr/>
        </p:nvSpPr>
        <p:spPr>
          <a:xfrm>
            <a:off x="928037" y="2436129"/>
            <a:ext cx="3126605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print(5 + 2.0)</a:t>
            </a:r>
          </a:p>
          <a:p>
            <a:r>
              <a:rPr lang="en-US" dirty="0"/>
              <a:t>print(5 + 2.2)</a:t>
            </a:r>
          </a:p>
          <a:p>
            <a:r>
              <a:rPr lang="en-US" dirty="0"/>
              <a:t>print(5 + 2)</a:t>
            </a:r>
          </a:p>
          <a:p>
            <a:r>
              <a:rPr lang="en-US" dirty="0"/>
              <a:t>print (5 / 2)</a:t>
            </a:r>
          </a:p>
          <a:p>
            <a:r>
              <a:rPr lang="en-US" dirty="0"/>
              <a:t>print(5 / 5)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CF280-A694-4232-8F34-018EFE209A28}"/>
              </a:ext>
            </a:extLst>
          </p:cNvPr>
          <p:cNvSpPr/>
          <p:nvPr/>
        </p:nvSpPr>
        <p:spPr>
          <a:xfrm>
            <a:off x="92242" y="5179680"/>
            <a:ext cx="12192000" cy="136006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DE63A-2D1B-442C-80A5-807D21D6A452}"/>
              </a:ext>
            </a:extLst>
          </p:cNvPr>
          <p:cNvSpPr txBox="1"/>
          <p:nvPr/>
        </p:nvSpPr>
        <p:spPr>
          <a:xfrm>
            <a:off x="899961" y="5437152"/>
            <a:ext cx="3154681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print(int(5 / 5))</a:t>
            </a:r>
          </a:p>
          <a:p>
            <a:r>
              <a:rPr lang="en-US" dirty="0"/>
              <a:t>print(str(5 / 5))</a:t>
            </a:r>
          </a:p>
          <a:p>
            <a:r>
              <a:rPr lang="en-US" dirty="0"/>
              <a:t>print(float(5 + 2)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1F139-01EE-41BD-9C74-1934D9389D5A}"/>
              </a:ext>
            </a:extLst>
          </p:cNvPr>
          <p:cNvSpPr txBox="1"/>
          <p:nvPr/>
        </p:nvSpPr>
        <p:spPr>
          <a:xfrm>
            <a:off x="4532697" y="2446715"/>
            <a:ext cx="3126605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7.0</a:t>
            </a:r>
          </a:p>
          <a:p>
            <a:r>
              <a:rPr lang="en-US" dirty="0"/>
              <a:t>7.2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2.5</a:t>
            </a:r>
          </a:p>
          <a:p>
            <a:r>
              <a:rPr lang="en-US" dirty="0"/>
              <a:t>1.0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B830F-7343-4E49-BAE6-0F5A6C83DAB0}"/>
              </a:ext>
            </a:extLst>
          </p:cNvPr>
          <p:cNvSpPr txBox="1"/>
          <p:nvPr/>
        </p:nvSpPr>
        <p:spPr>
          <a:xfrm>
            <a:off x="4576810" y="5433484"/>
            <a:ext cx="3154681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1.0</a:t>
            </a:r>
          </a:p>
          <a:p>
            <a:r>
              <a:rPr lang="en-US" dirty="0"/>
              <a:t>7.0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9DC8C-D78A-492B-A30C-B4D8D6AD9BA0}"/>
              </a:ext>
            </a:extLst>
          </p:cNvPr>
          <p:cNvSpPr txBox="1"/>
          <p:nvPr/>
        </p:nvSpPr>
        <p:spPr>
          <a:xfrm>
            <a:off x="5514473" y="2446715"/>
            <a:ext cx="1347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</a:t>
            </a:r>
          </a:p>
          <a:p>
            <a:r>
              <a:rPr lang="en-US" dirty="0"/>
              <a:t>float</a:t>
            </a:r>
          </a:p>
          <a:p>
            <a:r>
              <a:rPr lang="en-US" dirty="0"/>
              <a:t>integer</a:t>
            </a:r>
          </a:p>
          <a:p>
            <a:r>
              <a:rPr lang="en-US" dirty="0"/>
              <a:t>float</a:t>
            </a:r>
          </a:p>
          <a:p>
            <a:r>
              <a:rPr lang="en-US" dirty="0"/>
              <a:t>float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BBDD6D-8BD1-4B62-A5E8-8ED2B0B72579}"/>
              </a:ext>
            </a:extLst>
          </p:cNvPr>
          <p:cNvSpPr txBox="1"/>
          <p:nvPr/>
        </p:nvSpPr>
        <p:spPr>
          <a:xfrm>
            <a:off x="5514473" y="5413085"/>
            <a:ext cx="134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float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A4EC6-8492-48A6-B17B-E76BA8696E46}"/>
              </a:ext>
            </a:extLst>
          </p:cNvPr>
          <p:cNvSpPr txBox="1"/>
          <p:nvPr/>
        </p:nvSpPr>
        <p:spPr>
          <a:xfrm>
            <a:off x="5306448" y="2056376"/>
            <a:ext cx="1178111" cy="36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data_type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5603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52B43A-8280-4754-976C-545F771E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7"/>
            <a:ext cx="11185699" cy="3763152"/>
          </a:xfrm>
        </p:spPr>
        <p:txBody>
          <a:bodyPr>
            <a:normAutofit/>
          </a:bodyPr>
          <a:lstStyle/>
          <a:p>
            <a:r>
              <a:rPr lang="en-US" sz="2200" dirty="0"/>
              <a:t>Are not created by the program!</a:t>
            </a:r>
          </a:p>
          <a:p>
            <a:endParaRPr lang="en-US" sz="2200" dirty="0"/>
          </a:p>
          <a:p>
            <a:r>
              <a:rPr lang="en-US" sz="2200" dirty="0"/>
              <a:t>Instead the Python interpreter creates and manipulates objects</a:t>
            </a:r>
          </a:p>
          <a:p>
            <a:endParaRPr lang="en-US" sz="2200" dirty="0"/>
          </a:p>
          <a:p>
            <a:r>
              <a:rPr lang="en-US" sz="2200" dirty="0"/>
              <a:t>Used to represent everything in Python (e.g. data types (integers, strings, lists), functions))</a:t>
            </a:r>
          </a:p>
          <a:p>
            <a:endParaRPr lang="en-US" sz="2200" dirty="0"/>
          </a:p>
          <a:p>
            <a:r>
              <a:rPr lang="en-US" sz="2200" dirty="0"/>
              <a:t>Let's look at an example…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8793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653878-714B-4C95-8BBB-B974EEB5CE89}"/>
              </a:ext>
            </a:extLst>
          </p:cNvPr>
          <p:cNvSpPr txBox="1"/>
          <p:nvPr/>
        </p:nvSpPr>
        <p:spPr>
          <a:xfrm>
            <a:off x="691414" y="2063069"/>
            <a:ext cx="4073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management of the </a:t>
            </a:r>
            <a:r>
              <a:rPr lang="en-US" b="1" dirty="0"/>
              <a:t>Private Heap </a:t>
            </a:r>
            <a:r>
              <a:rPr lang="en-US" dirty="0"/>
              <a:t>is performed by the interpreter itself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On demand </a:t>
            </a:r>
            <a:r>
              <a:rPr lang="en-US" dirty="0"/>
              <a:t>allocations by the </a:t>
            </a:r>
            <a:r>
              <a:rPr lang="en-US" i="1" dirty="0"/>
              <a:t>Python memory manager</a:t>
            </a:r>
            <a:r>
              <a:rPr lang="en-US" dirty="0"/>
              <a:t> can be done through the Python/C API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Complicated for us, but more info here: </a:t>
            </a:r>
            <a:r>
              <a:rPr lang="en-US" dirty="0">
                <a:hlinkClick r:id="rId3"/>
              </a:rPr>
              <a:t>https://docs.python.org/3/c-api/memory.html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D1BFDC-B01C-4711-B4CE-0EAFF6CA9CAC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9811D3-ADC9-4B7A-8692-5441D9808853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9AE9C-532A-4994-A4F9-F071B64CABEB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153757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782A3B-6164-472C-8084-77875421F40C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B83244-0339-4B4C-A0B4-BC5D72779876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120555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172F02-5401-49EC-8FCB-C0F7B388E96A}"/>
              </a:ext>
            </a:extLst>
          </p:cNvPr>
          <p:cNvSpPr txBox="1"/>
          <p:nvPr/>
        </p:nvSpPr>
        <p:spPr>
          <a:xfrm>
            <a:off x="9415445" y="4864587"/>
            <a:ext cx="6336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23.4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/>
          <p:nvPr/>
        </p:nvCxnSpPr>
        <p:spPr>
          <a:xfrm>
            <a:off x="7555832" y="5090739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FC6F4C-A48F-4CC0-BFDF-0AA10D087393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05CDA2-614B-4B01-AB70-9187EFA20DB2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882386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172F02-5401-49EC-8FCB-C0F7B388E96A}"/>
              </a:ext>
            </a:extLst>
          </p:cNvPr>
          <p:cNvSpPr txBox="1"/>
          <p:nvPr/>
        </p:nvSpPr>
        <p:spPr>
          <a:xfrm>
            <a:off x="9415445" y="486458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>
            <a:off x="7555832" y="5090739"/>
            <a:ext cx="1215189" cy="447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74090-4537-4F85-92D1-8F45AB726539}"/>
              </a:ext>
            </a:extLst>
          </p:cNvPr>
          <p:cNvSpPr txBox="1"/>
          <p:nvPr/>
        </p:nvSpPr>
        <p:spPr>
          <a:xfrm>
            <a:off x="6047691" y="3136674"/>
            <a:ext cx="5081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Name binding:</a:t>
            </a:r>
          </a:p>
          <a:p>
            <a:r>
              <a:rPr lang="en-US" dirty="0"/>
              <a:t>An object can be assigned to multiple variables.</a:t>
            </a:r>
          </a:p>
          <a:p>
            <a:r>
              <a:rPr lang="en-US" dirty="0"/>
              <a:t>A variable cannot have multiple objects.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F91CB-0991-40EC-B6B4-87B6BD7D1976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73BD9-7C7A-4D7F-A8B4-51591B3C3623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225260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172F02-5401-49EC-8FCB-C0F7B388E96A}"/>
              </a:ext>
            </a:extLst>
          </p:cNvPr>
          <p:cNvSpPr txBox="1"/>
          <p:nvPr/>
        </p:nvSpPr>
        <p:spPr>
          <a:xfrm>
            <a:off x="9415445" y="486458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>
            <a:off x="7555832" y="5090739"/>
            <a:ext cx="1215189" cy="447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AF5AF-457B-4186-BEE8-ADAC757C00DB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74090-4537-4F85-92D1-8F45AB726539}"/>
              </a:ext>
            </a:extLst>
          </p:cNvPr>
          <p:cNvSpPr txBox="1"/>
          <p:nvPr/>
        </p:nvSpPr>
        <p:spPr>
          <a:xfrm>
            <a:off x="6047691" y="3136674"/>
            <a:ext cx="5081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Name binding:</a:t>
            </a:r>
          </a:p>
          <a:p>
            <a:r>
              <a:rPr lang="en-US" dirty="0"/>
              <a:t>An object can be assigned to multiple variables.</a:t>
            </a:r>
          </a:p>
          <a:p>
            <a:r>
              <a:rPr lang="en-US" dirty="0"/>
              <a:t>A variable cannot have multiple objects.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7D3639-E713-4528-861C-411C84DC4545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09169B-E22C-472C-9160-3EE85A5212A0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422364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8698 -0.7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9" y="-3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r>
              <a:rPr lang="en-US" dirty="0">
                <a:solidFill>
                  <a:schemeClr val="tx1"/>
                </a:solidFill>
              </a:rPr>
              <a:t>age2 = age2 * 2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 flipV="1">
            <a:off x="7555832" y="4500634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6DA00A-9F97-4428-B40A-B42CF86EC600}"/>
              </a:ext>
            </a:extLst>
          </p:cNvPr>
          <p:cNvCxnSpPr/>
          <p:nvPr/>
        </p:nvCxnSpPr>
        <p:spPr>
          <a:xfrm>
            <a:off x="8415688" y="414287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2C0B45-1078-44BD-92D7-EB90AEA796C3}"/>
              </a:ext>
            </a:extLst>
          </p:cNvPr>
          <p:cNvSpPr txBox="1"/>
          <p:nvPr/>
        </p:nvSpPr>
        <p:spPr>
          <a:xfrm>
            <a:off x="9415445" y="426720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302D2-FD86-495D-AD44-B0A2F2453B33}"/>
              </a:ext>
            </a:extLst>
          </p:cNvPr>
          <p:cNvSpPr txBox="1"/>
          <p:nvPr/>
        </p:nvSpPr>
        <p:spPr>
          <a:xfrm>
            <a:off x="11357810" y="420441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69CFA-2FDB-4BD7-A54B-BE9E1752C495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743DC7-D2C2-401A-899D-4F757CE6A10F}"/>
              </a:ext>
            </a:extLst>
          </p:cNvPr>
          <p:cNvSpPr txBox="1"/>
          <p:nvPr/>
        </p:nvSpPr>
        <p:spPr>
          <a:xfrm>
            <a:off x="691413" y="6171100"/>
            <a:ext cx="115005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Integers and strings are </a:t>
            </a:r>
            <a:r>
              <a:rPr lang="en-US" sz="2200" b="1" dirty="0"/>
              <a:t>immutable</a:t>
            </a:r>
            <a:r>
              <a:rPr lang="en-US" sz="2200" dirty="0"/>
              <a:t> – modifying their value results in a new object being created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44B136-181C-4BE3-B587-BB6ABFDE120E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7E163-EA36-46AD-BF01-4B4347A268AD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78228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B5E6F3C9-D903-4169-B698-B7BBA8FE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2721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60067"/>
            <a:ext cx="7601530" cy="4524315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compiler is used to translate a high-level program into machine code (the result is an .exe file)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have an executable (.exe) file you can run the program over and over again without having to compile it again (e.g. you only need to translate (compile) a </a:t>
            </a:r>
            <a:r>
              <a:rPr lang="en-US" i="1" dirty="0"/>
              <a:t>movie</a:t>
            </a:r>
            <a:r>
              <a:rPr lang="en-US" dirty="0"/>
              <a:t> only once and can be used many times afterwards)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13375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13376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94393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32376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84720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808254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87302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87301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B52AF44-3716-4813-AD99-D4BBCFDB4A15}"/>
              </a:ext>
            </a:extLst>
          </p:cNvPr>
          <p:cNvSpPr/>
          <p:nvPr/>
        </p:nvSpPr>
        <p:spPr>
          <a:xfrm>
            <a:off x="9358602" y="3182653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26046B-6982-4C04-BC90-047860536B82}"/>
              </a:ext>
            </a:extLst>
          </p:cNvPr>
          <p:cNvCxnSpPr/>
          <p:nvPr/>
        </p:nvCxnSpPr>
        <p:spPr>
          <a:xfrm>
            <a:off x="5761197" y="3693299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BCAA81-DD12-4EE5-8418-91BC51B5F654}"/>
              </a:ext>
            </a:extLst>
          </p:cNvPr>
          <p:cNvSpPr/>
          <p:nvPr/>
        </p:nvSpPr>
        <p:spPr>
          <a:xfrm>
            <a:off x="6614383" y="3194393"/>
            <a:ext cx="1795244" cy="1021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0F5C4A-20F7-4ADF-9A3E-4627A23FAC07}"/>
              </a:ext>
            </a:extLst>
          </p:cNvPr>
          <p:cNvCxnSpPr/>
          <p:nvPr/>
        </p:nvCxnSpPr>
        <p:spPr>
          <a:xfrm>
            <a:off x="8409627" y="3705039"/>
            <a:ext cx="931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43F85D3-F0B0-46FB-B21F-E807013C26C6}"/>
              </a:ext>
            </a:extLst>
          </p:cNvPr>
          <p:cNvSpPr/>
          <p:nvPr/>
        </p:nvSpPr>
        <p:spPr>
          <a:xfrm>
            <a:off x="4030678" y="3182653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 program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9C9F5E-94B2-4021-A1CE-0805BB56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054" y="2886230"/>
            <a:ext cx="657286" cy="5928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71097-C5D0-4589-81B8-7CF7984DD901}"/>
              </a:ext>
            </a:extLst>
          </p:cNvPr>
          <p:cNvSpPr/>
          <p:nvPr/>
        </p:nvSpPr>
        <p:spPr>
          <a:xfrm>
            <a:off x="8958317" y="4254256"/>
            <a:ext cx="2420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C0C0C0"/>
                </a:highlight>
              </a:rPr>
              <a:t>011 1100001 001001 1100010</a:t>
            </a:r>
          </a:p>
          <a:p>
            <a:pPr algn="ctr"/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B7BCCC-1ED6-4CE3-9E58-9218960CE105}"/>
              </a:ext>
            </a:extLst>
          </p:cNvPr>
          <p:cNvSpPr/>
          <p:nvPr/>
        </p:nvSpPr>
        <p:spPr>
          <a:xfrm>
            <a:off x="4095193" y="4254256"/>
            <a:ext cx="1692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highlight>
                  <a:srgbClr val="C0C0C0"/>
                </a:highlight>
              </a:rPr>
              <a:t>Code example: </a:t>
            </a:r>
          </a:p>
          <a:p>
            <a:r>
              <a:rPr lang="en-US" sz="1000" dirty="0">
                <a:highlight>
                  <a:srgbClr val="C0C0C0"/>
                </a:highlight>
              </a:rPr>
              <a:t>num1 = 20</a:t>
            </a:r>
          </a:p>
          <a:p>
            <a:r>
              <a:rPr lang="en-US" sz="1000" dirty="0">
                <a:highlight>
                  <a:srgbClr val="C0C0C0"/>
                </a:highlight>
              </a:rPr>
              <a:t>num2 = 9</a:t>
            </a:r>
          </a:p>
          <a:p>
            <a:r>
              <a:rPr lang="en-US" sz="1000" dirty="0" err="1">
                <a:highlight>
                  <a:srgbClr val="C0C0C0"/>
                </a:highlight>
              </a:rPr>
              <a:t>numProduct</a:t>
            </a:r>
            <a:r>
              <a:rPr lang="en-US" sz="1000" dirty="0">
                <a:highlight>
                  <a:srgbClr val="C0C0C0"/>
                </a:highlight>
              </a:rPr>
              <a:t> = num1 * num2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891DA52-5B34-4F23-8CD6-CA7C0C2068C5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798438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r>
              <a:rPr lang="en-US" dirty="0">
                <a:solidFill>
                  <a:schemeClr val="tx1"/>
                </a:solidFill>
              </a:rPr>
              <a:t>age2 = age2 * 2</a:t>
            </a:r>
          </a:p>
          <a:p>
            <a:r>
              <a:rPr lang="en-US" dirty="0" err="1">
                <a:solidFill>
                  <a:schemeClr val="tx1"/>
                </a:solidFill>
              </a:rPr>
              <a:t>combined_age</a:t>
            </a:r>
            <a:r>
              <a:rPr lang="en-US" dirty="0">
                <a:solidFill>
                  <a:schemeClr val="tx1"/>
                </a:solidFill>
              </a:rPr>
              <a:t> = age1 + age2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 flipV="1">
            <a:off x="7555832" y="4500634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6DA00A-9F97-4428-B40A-B42CF86EC600}"/>
              </a:ext>
            </a:extLst>
          </p:cNvPr>
          <p:cNvCxnSpPr/>
          <p:nvPr/>
        </p:nvCxnSpPr>
        <p:spPr>
          <a:xfrm>
            <a:off x="8415688" y="414287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2C0B45-1078-44BD-92D7-EB90AEA796C3}"/>
              </a:ext>
            </a:extLst>
          </p:cNvPr>
          <p:cNvSpPr txBox="1"/>
          <p:nvPr/>
        </p:nvSpPr>
        <p:spPr>
          <a:xfrm>
            <a:off x="9415445" y="426720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302D2-FD86-495D-AD44-B0A2F2453B33}"/>
              </a:ext>
            </a:extLst>
          </p:cNvPr>
          <p:cNvSpPr txBox="1"/>
          <p:nvPr/>
        </p:nvSpPr>
        <p:spPr>
          <a:xfrm>
            <a:off x="11357810" y="420441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B83DDA-71FB-4B4B-AFEC-9A367C66A11A}"/>
              </a:ext>
            </a:extLst>
          </p:cNvPr>
          <p:cNvCxnSpPr/>
          <p:nvPr/>
        </p:nvCxnSpPr>
        <p:spPr>
          <a:xfrm>
            <a:off x="8415688" y="357337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478783-41C6-4600-AFD5-7587D31D935B}"/>
              </a:ext>
            </a:extLst>
          </p:cNvPr>
          <p:cNvSpPr txBox="1"/>
          <p:nvPr/>
        </p:nvSpPr>
        <p:spPr>
          <a:xfrm>
            <a:off x="9415444" y="3637550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DD556-4653-44CD-AF3F-26CA6B3A5D50}"/>
              </a:ext>
            </a:extLst>
          </p:cNvPr>
          <p:cNvSpPr txBox="1"/>
          <p:nvPr/>
        </p:nvSpPr>
        <p:spPr>
          <a:xfrm>
            <a:off x="5427249" y="4207776"/>
            <a:ext cx="19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combined_age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B3CD77-1656-46A7-BB94-00FC63B5BCA2}"/>
              </a:ext>
            </a:extLst>
          </p:cNvPr>
          <p:cNvCxnSpPr>
            <a:cxnSpLocks/>
          </p:cNvCxnSpPr>
          <p:nvPr/>
        </p:nvCxnSpPr>
        <p:spPr>
          <a:xfrm flipV="1">
            <a:off x="7374788" y="3858210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CAECD2-EC28-4BF4-8265-5FA08FB771C4}"/>
              </a:ext>
            </a:extLst>
          </p:cNvPr>
          <p:cNvSpPr txBox="1"/>
          <p:nvPr/>
        </p:nvSpPr>
        <p:spPr>
          <a:xfrm>
            <a:off x="11358143" y="361905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F18D89-E6BE-4B38-901D-2105CE4A8D8E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DA467-DF5B-43EA-8923-8A3BE55CC649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62D63-B482-44D6-A6AA-F7E8B77AB018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613202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r>
              <a:rPr lang="en-US" dirty="0">
                <a:solidFill>
                  <a:schemeClr val="tx1"/>
                </a:solidFill>
              </a:rPr>
              <a:t>age2 = age2 * 2</a:t>
            </a:r>
          </a:p>
          <a:p>
            <a:r>
              <a:rPr lang="en-US" dirty="0" err="1">
                <a:solidFill>
                  <a:schemeClr val="tx1"/>
                </a:solidFill>
              </a:rPr>
              <a:t>combined_age</a:t>
            </a:r>
            <a:r>
              <a:rPr lang="en-US" dirty="0">
                <a:solidFill>
                  <a:schemeClr val="tx1"/>
                </a:solidFill>
              </a:rPr>
              <a:t> = age1 + age2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 to get object value</a:t>
            </a:r>
          </a:p>
          <a:p>
            <a:r>
              <a:rPr lang="en-US" dirty="0">
                <a:solidFill>
                  <a:schemeClr val="tx1"/>
                </a:solidFill>
              </a:rPr>
              <a:t>print(age1)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 flipV="1">
            <a:off x="7555832" y="4500634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6DA00A-9F97-4428-B40A-B42CF86EC600}"/>
              </a:ext>
            </a:extLst>
          </p:cNvPr>
          <p:cNvCxnSpPr/>
          <p:nvPr/>
        </p:nvCxnSpPr>
        <p:spPr>
          <a:xfrm>
            <a:off x="8415688" y="414287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2C0B45-1078-44BD-92D7-EB90AEA796C3}"/>
              </a:ext>
            </a:extLst>
          </p:cNvPr>
          <p:cNvSpPr txBox="1"/>
          <p:nvPr/>
        </p:nvSpPr>
        <p:spPr>
          <a:xfrm>
            <a:off x="9415445" y="426720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302D2-FD86-495D-AD44-B0A2F2453B33}"/>
              </a:ext>
            </a:extLst>
          </p:cNvPr>
          <p:cNvSpPr txBox="1"/>
          <p:nvPr/>
        </p:nvSpPr>
        <p:spPr>
          <a:xfrm>
            <a:off x="11357810" y="420441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B83DDA-71FB-4B4B-AFEC-9A367C66A11A}"/>
              </a:ext>
            </a:extLst>
          </p:cNvPr>
          <p:cNvCxnSpPr/>
          <p:nvPr/>
        </p:nvCxnSpPr>
        <p:spPr>
          <a:xfrm>
            <a:off x="8415688" y="357337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478783-41C6-4600-AFD5-7587D31D935B}"/>
              </a:ext>
            </a:extLst>
          </p:cNvPr>
          <p:cNvSpPr txBox="1"/>
          <p:nvPr/>
        </p:nvSpPr>
        <p:spPr>
          <a:xfrm>
            <a:off x="9415444" y="3637550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DD556-4653-44CD-AF3F-26CA6B3A5D50}"/>
              </a:ext>
            </a:extLst>
          </p:cNvPr>
          <p:cNvSpPr txBox="1"/>
          <p:nvPr/>
        </p:nvSpPr>
        <p:spPr>
          <a:xfrm>
            <a:off x="5427249" y="4207776"/>
            <a:ext cx="19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combined_age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B3CD77-1656-46A7-BB94-00FC63B5BCA2}"/>
              </a:ext>
            </a:extLst>
          </p:cNvPr>
          <p:cNvCxnSpPr>
            <a:cxnSpLocks/>
          </p:cNvCxnSpPr>
          <p:nvPr/>
        </p:nvCxnSpPr>
        <p:spPr>
          <a:xfrm flipV="1">
            <a:off x="7374788" y="3858210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CAECD2-EC28-4BF4-8265-5FA08FB771C4}"/>
              </a:ext>
            </a:extLst>
          </p:cNvPr>
          <p:cNvSpPr txBox="1"/>
          <p:nvPr/>
        </p:nvSpPr>
        <p:spPr>
          <a:xfrm>
            <a:off x="11358143" y="361905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DE5633-CE8A-4F2E-8D67-ACF8347FAE21}"/>
              </a:ext>
            </a:extLst>
          </p:cNvPr>
          <p:cNvSpPr txBox="1"/>
          <p:nvPr/>
        </p:nvSpPr>
        <p:spPr>
          <a:xfrm>
            <a:off x="8913408" y="2673220"/>
            <a:ext cx="1462190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value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22BF4-173A-4EAE-93F6-2BF8D30005F3}"/>
              </a:ext>
            </a:extLst>
          </p:cNvPr>
          <p:cNvCxnSpPr/>
          <p:nvPr/>
        </p:nvCxnSpPr>
        <p:spPr>
          <a:xfrm>
            <a:off x="9623991" y="3188657"/>
            <a:ext cx="0" cy="233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C4C92A-C901-4B9D-B281-CDB8EB5903E5}"/>
              </a:ext>
            </a:extLst>
          </p:cNvPr>
          <p:cNvSpPr/>
          <p:nvPr/>
        </p:nvSpPr>
        <p:spPr>
          <a:xfrm>
            <a:off x="742080" y="4073498"/>
            <a:ext cx="2212074" cy="63887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95EEA9-8E8F-4C4B-84CA-D671A4C4BD00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6BAEDE-89E0-4DB2-B85A-FDD1D5B1B182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4F9914-7005-42AD-9860-6362503F975E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833247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r>
              <a:rPr lang="en-US" dirty="0">
                <a:solidFill>
                  <a:schemeClr val="tx1"/>
                </a:solidFill>
              </a:rPr>
              <a:t>age2 = age2 * 2</a:t>
            </a:r>
          </a:p>
          <a:p>
            <a:r>
              <a:rPr lang="en-US" dirty="0" err="1">
                <a:solidFill>
                  <a:schemeClr val="tx1"/>
                </a:solidFill>
              </a:rPr>
              <a:t>combined_age</a:t>
            </a:r>
            <a:r>
              <a:rPr lang="en-US" dirty="0">
                <a:solidFill>
                  <a:schemeClr val="tx1"/>
                </a:solidFill>
              </a:rPr>
              <a:t> = age1 + age2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# to get object type</a:t>
            </a:r>
          </a:p>
          <a:p>
            <a:r>
              <a:rPr lang="en-US" dirty="0">
                <a:solidFill>
                  <a:schemeClr val="tx1"/>
                </a:solidFill>
              </a:rPr>
              <a:t>print(type(age1))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171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</a:t>
            </a:r>
            <a:r>
              <a:rPr lang="en-US" dirty="0"/>
              <a:t>&lt;class 'int'&gt;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 flipV="1">
            <a:off x="7555832" y="4500634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6DA00A-9F97-4428-B40A-B42CF86EC600}"/>
              </a:ext>
            </a:extLst>
          </p:cNvPr>
          <p:cNvCxnSpPr/>
          <p:nvPr/>
        </p:nvCxnSpPr>
        <p:spPr>
          <a:xfrm>
            <a:off x="8415688" y="414287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2C0B45-1078-44BD-92D7-EB90AEA796C3}"/>
              </a:ext>
            </a:extLst>
          </p:cNvPr>
          <p:cNvSpPr txBox="1"/>
          <p:nvPr/>
        </p:nvSpPr>
        <p:spPr>
          <a:xfrm>
            <a:off x="9415444" y="4267203"/>
            <a:ext cx="171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 </a:t>
            </a:r>
            <a:r>
              <a:rPr lang="en-US" dirty="0"/>
              <a:t>&lt;class 'int'&gt;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302D2-FD86-495D-AD44-B0A2F2453B33}"/>
              </a:ext>
            </a:extLst>
          </p:cNvPr>
          <p:cNvSpPr txBox="1"/>
          <p:nvPr/>
        </p:nvSpPr>
        <p:spPr>
          <a:xfrm>
            <a:off x="11357810" y="420441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B83DDA-71FB-4B4B-AFEC-9A367C66A11A}"/>
              </a:ext>
            </a:extLst>
          </p:cNvPr>
          <p:cNvCxnSpPr/>
          <p:nvPr/>
        </p:nvCxnSpPr>
        <p:spPr>
          <a:xfrm>
            <a:off x="8415688" y="357337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478783-41C6-4600-AFD5-7587D31D935B}"/>
              </a:ext>
            </a:extLst>
          </p:cNvPr>
          <p:cNvSpPr txBox="1"/>
          <p:nvPr/>
        </p:nvSpPr>
        <p:spPr>
          <a:xfrm>
            <a:off x="9415444" y="3637550"/>
            <a:ext cx="163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 </a:t>
            </a:r>
            <a:r>
              <a:rPr lang="en-US" dirty="0"/>
              <a:t>&lt;class 'int'&gt;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DD556-4653-44CD-AF3F-26CA6B3A5D50}"/>
              </a:ext>
            </a:extLst>
          </p:cNvPr>
          <p:cNvSpPr txBox="1"/>
          <p:nvPr/>
        </p:nvSpPr>
        <p:spPr>
          <a:xfrm>
            <a:off x="5427249" y="4207776"/>
            <a:ext cx="19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combined_age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B3CD77-1656-46A7-BB94-00FC63B5BCA2}"/>
              </a:ext>
            </a:extLst>
          </p:cNvPr>
          <p:cNvCxnSpPr>
            <a:cxnSpLocks/>
          </p:cNvCxnSpPr>
          <p:nvPr/>
        </p:nvCxnSpPr>
        <p:spPr>
          <a:xfrm flipV="1">
            <a:off x="7374788" y="3858210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CAECD2-EC28-4BF4-8265-5FA08FB771C4}"/>
              </a:ext>
            </a:extLst>
          </p:cNvPr>
          <p:cNvSpPr txBox="1"/>
          <p:nvPr/>
        </p:nvSpPr>
        <p:spPr>
          <a:xfrm>
            <a:off x="11358143" y="361905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22BF4-173A-4EAE-93F6-2BF8D30005F3}"/>
              </a:ext>
            </a:extLst>
          </p:cNvPr>
          <p:cNvCxnSpPr/>
          <p:nvPr/>
        </p:nvCxnSpPr>
        <p:spPr>
          <a:xfrm>
            <a:off x="10238323" y="3195381"/>
            <a:ext cx="0" cy="233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D2EA32-0C5C-4C7A-BB43-12400EEC62CF}"/>
              </a:ext>
            </a:extLst>
          </p:cNvPr>
          <p:cNvSpPr txBox="1"/>
          <p:nvPr/>
        </p:nvSpPr>
        <p:spPr>
          <a:xfrm>
            <a:off x="9553077" y="2673220"/>
            <a:ext cx="143611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type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4671AD-433A-4520-A4E9-73C6B608C49F}"/>
              </a:ext>
            </a:extLst>
          </p:cNvPr>
          <p:cNvSpPr/>
          <p:nvPr/>
        </p:nvSpPr>
        <p:spPr>
          <a:xfrm>
            <a:off x="742080" y="4058610"/>
            <a:ext cx="2212074" cy="63887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914AB8-E5F6-4428-AFB3-1AFECA5BBEC6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468D55-B4C6-4FE0-B5CC-4F5254FCA252}"/>
              </a:ext>
            </a:extLst>
          </p:cNvPr>
          <p:cNvSpPr txBox="1"/>
          <p:nvPr/>
        </p:nvSpPr>
        <p:spPr>
          <a:xfrm>
            <a:off x="5019106" y="6166802"/>
            <a:ext cx="69884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Arrows: </a:t>
            </a:r>
            <a:r>
              <a:rPr lang="en-US" dirty="0"/>
              <a:t>age1 holds a reference to an object of type int with value 18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5978F-42FC-4DF6-9582-28BDBAC79D4B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C5CC2B-5C01-49F9-8974-5D42F485B485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1711386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0EF7F968-7EF1-4CA8-BB53-F56DD39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8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52C1462-8360-409D-9259-19E0CCC2AF21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Objects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4FABF-EF23-4B5B-81E9-CED7E8EC4EF0}"/>
              </a:ext>
            </a:extLst>
          </p:cNvPr>
          <p:cNvSpPr/>
          <p:nvPr/>
        </p:nvSpPr>
        <p:spPr>
          <a:xfrm>
            <a:off x="8415688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F12EDA-EAF9-46D2-8888-8FAB29D437D9}"/>
              </a:ext>
            </a:extLst>
          </p:cNvPr>
          <p:cNvCxnSpPr/>
          <p:nvPr/>
        </p:nvCxnSpPr>
        <p:spPr>
          <a:xfrm>
            <a:off x="8415688" y="5486401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7EC54-88E9-4544-8AB0-D93B6C02E439}"/>
              </a:ext>
            </a:extLst>
          </p:cNvPr>
          <p:cNvSpPr/>
          <p:nvPr/>
        </p:nvSpPr>
        <p:spPr>
          <a:xfrm>
            <a:off x="747694" y="2120797"/>
            <a:ext cx="3595574" cy="396718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age1 = 18</a:t>
            </a:r>
          </a:p>
          <a:p>
            <a:r>
              <a:rPr lang="en-US" dirty="0">
                <a:solidFill>
                  <a:schemeClr val="tx1"/>
                </a:solidFill>
              </a:rPr>
              <a:t>age2 = 23.4</a:t>
            </a:r>
          </a:p>
          <a:p>
            <a:r>
              <a:rPr lang="en-US" dirty="0">
                <a:solidFill>
                  <a:schemeClr val="tx1"/>
                </a:solidFill>
              </a:rPr>
              <a:t>age2 = age1</a:t>
            </a:r>
          </a:p>
          <a:p>
            <a:r>
              <a:rPr lang="en-US" dirty="0">
                <a:solidFill>
                  <a:schemeClr val="tx1"/>
                </a:solidFill>
              </a:rPr>
              <a:t>age2 = age2 * 2</a:t>
            </a:r>
          </a:p>
          <a:p>
            <a:r>
              <a:rPr lang="en-US" dirty="0" err="1">
                <a:solidFill>
                  <a:schemeClr val="tx1"/>
                </a:solidFill>
              </a:rPr>
              <a:t>combined_age</a:t>
            </a:r>
            <a:r>
              <a:rPr lang="en-US" dirty="0">
                <a:solidFill>
                  <a:schemeClr val="tx1"/>
                </a:solidFill>
              </a:rPr>
              <a:t> = age1 + age2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 to get object identity (memory loc)</a:t>
            </a:r>
          </a:p>
          <a:p>
            <a:r>
              <a:rPr lang="en-US" dirty="0">
                <a:solidFill>
                  <a:schemeClr val="tx1"/>
                </a:solidFill>
              </a:rPr>
              <a:t>print(id(age1))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773D5-3B00-4815-8925-274A638898AF}"/>
              </a:ext>
            </a:extLst>
          </p:cNvPr>
          <p:cNvSpPr/>
          <p:nvPr/>
        </p:nvSpPr>
        <p:spPr>
          <a:xfrm>
            <a:off x="5090962" y="2125495"/>
            <a:ext cx="2827421" cy="386623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9AD12-E764-47F0-925C-95A8BE1B800F}"/>
              </a:ext>
            </a:extLst>
          </p:cNvPr>
          <p:cNvSpPr txBox="1"/>
          <p:nvPr/>
        </p:nvSpPr>
        <p:spPr>
          <a:xfrm>
            <a:off x="5092566" y="1761944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1EA7B2-DD3D-405B-91B0-4E5E48062E99}"/>
              </a:ext>
            </a:extLst>
          </p:cNvPr>
          <p:cNvSpPr txBox="1"/>
          <p:nvPr/>
        </p:nvSpPr>
        <p:spPr>
          <a:xfrm>
            <a:off x="8415688" y="173254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6D899-0548-41E3-94ED-C702E9C360DB}"/>
              </a:ext>
            </a:extLst>
          </p:cNvPr>
          <p:cNvSpPr txBox="1"/>
          <p:nvPr/>
        </p:nvSpPr>
        <p:spPr>
          <a:xfrm>
            <a:off x="6062646" y="552249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A011ED-22D8-4533-BD4E-212D2D20D094}"/>
              </a:ext>
            </a:extLst>
          </p:cNvPr>
          <p:cNvSpPr txBox="1"/>
          <p:nvPr/>
        </p:nvSpPr>
        <p:spPr>
          <a:xfrm>
            <a:off x="9415446" y="5538721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77DF33-74E0-4CD8-A8AF-753214A6A51F}"/>
              </a:ext>
            </a:extLst>
          </p:cNvPr>
          <p:cNvCxnSpPr/>
          <p:nvPr/>
        </p:nvCxnSpPr>
        <p:spPr>
          <a:xfrm>
            <a:off x="7555832" y="5715000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0524A7-22E8-4437-90C3-76404084D272}"/>
              </a:ext>
            </a:extLst>
          </p:cNvPr>
          <p:cNvCxnSpPr/>
          <p:nvPr/>
        </p:nvCxnSpPr>
        <p:spPr>
          <a:xfrm>
            <a:off x="8415688" y="4736432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5DC69-E938-4E9E-879D-75E3E5AA2018}"/>
              </a:ext>
            </a:extLst>
          </p:cNvPr>
          <p:cNvSpPr txBox="1"/>
          <p:nvPr/>
        </p:nvSpPr>
        <p:spPr>
          <a:xfrm>
            <a:off x="6062646" y="490607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1CBE7-27D8-4B86-8964-F2ACA0F55D51}"/>
              </a:ext>
            </a:extLst>
          </p:cNvPr>
          <p:cNvCxnSpPr>
            <a:cxnSpLocks/>
          </p:cNvCxnSpPr>
          <p:nvPr/>
        </p:nvCxnSpPr>
        <p:spPr>
          <a:xfrm flipV="1">
            <a:off x="7555832" y="4500634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DEC954-1F13-43A9-BBDC-3096FB0E3F8D}"/>
              </a:ext>
            </a:extLst>
          </p:cNvPr>
          <p:cNvSpPr txBox="1"/>
          <p:nvPr/>
        </p:nvSpPr>
        <p:spPr>
          <a:xfrm>
            <a:off x="11357811" y="5538721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3447F-21A6-43F9-8467-09ABD9E0D8E0}"/>
              </a:ext>
            </a:extLst>
          </p:cNvPr>
          <p:cNvSpPr txBox="1"/>
          <p:nvPr/>
        </p:nvSpPr>
        <p:spPr>
          <a:xfrm>
            <a:off x="11357810" y="490607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3118E-C1AA-4750-8DEB-F415A647B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6DA00A-9F97-4428-B40A-B42CF86EC600}"/>
              </a:ext>
            </a:extLst>
          </p:cNvPr>
          <p:cNvCxnSpPr/>
          <p:nvPr/>
        </p:nvCxnSpPr>
        <p:spPr>
          <a:xfrm>
            <a:off x="8415688" y="414287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2C0B45-1078-44BD-92D7-EB90AEA796C3}"/>
              </a:ext>
            </a:extLst>
          </p:cNvPr>
          <p:cNvSpPr txBox="1"/>
          <p:nvPr/>
        </p:nvSpPr>
        <p:spPr>
          <a:xfrm>
            <a:off x="9415445" y="4267203"/>
            <a:ext cx="1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4302D2-FD86-495D-AD44-B0A2F2453B33}"/>
              </a:ext>
            </a:extLst>
          </p:cNvPr>
          <p:cNvSpPr txBox="1"/>
          <p:nvPr/>
        </p:nvSpPr>
        <p:spPr>
          <a:xfrm>
            <a:off x="11357810" y="4204413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B83DDA-71FB-4B4B-AFEC-9A367C66A11A}"/>
              </a:ext>
            </a:extLst>
          </p:cNvPr>
          <p:cNvCxnSpPr/>
          <p:nvPr/>
        </p:nvCxnSpPr>
        <p:spPr>
          <a:xfrm>
            <a:off x="8415688" y="3573379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B478783-41C6-4600-AFD5-7587D31D935B}"/>
              </a:ext>
            </a:extLst>
          </p:cNvPr>
          <p:cNvSpPr txBox="1"/>
          <p:nvPr/>
        </p:nvSpPr>
        <p:spPr>
          <a:xfrm>
            <a:off x="9415444" y="3637550"/>
            <a:ext cx="143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54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7DD556-4653-44CD-AF3F-26CA6B3A5D50}"/>
              </a:ext>
            </a:extLst>
          </p:cNvPr>
          <p:cNvSpPr txBox="1"/>
          <p:nvPr/>
        </p:nvSpPr>
        <p:spPr>
          <a:xfrm>
            <a:off x="5427249" y="4207776"/>
            <a:ext cx="190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combined_age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B3CD77-1656-46A7-BB94-00FC63B5BCA2}"/>
              </a:ext>
            </a:extLst>
          </p:cNvPr>
          <p:cNvCxnSpPr>
            <a:cxnSpLocks/>
          </p:cNvCxnSpPr>
          <p:nvPr/>
        </p:nvCxnSpPr>
        <p:spPr>
          <a:xfrm flipV="1">
            <a:off x="7374788" y="3858210"/>
            <a:ext cx="1194669" cy="5901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CAECD2-EC28-4BF4-8265-5FA08FB771C4}"/>
              </a:ext>
            </a:extLst>
          </p:cNvPr>
          <p:cNvSpPr txBox="1"/>
          <p:nvPr/>
        </p:nvSpPr>
        <p:spPr>
          <a:xfrm>
            <a:off x="11358143" y="3619058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22BF4-173A-4EAE-93F6-2BF8D30005F3}"/>
              </a:ext>
            </a:extLst>
          </p:cNvPr>
          <p:cNvCxnSpPr/>
          <p:nvPr/>
        </p:nvCxnSpPr>
        <p:spPr>
          <a:xfrm>
            <a:off x="11585867" y="3195381"/>
            <a:ext cx="0" cy="233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D2EA32-0C5C-4C7A-BB43-12400EEC62CF}"/>
              </a:ext>
            </a:extLst>
          </p:cNvPr>
          <p:cNvSpPr txBox="1"/>
          <p:nvPr/>
        </p:nvSpPr>
        <p:spPr>
          <a:xfrm>
            <a:off x="11129392" y="2300238"/>
            <a:ext cx="974377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</a:t>
            </a:r>
          </a:p>
          <a:p>
            <a:pPr algn="ctr"/>
            <a:r>
              <a:rPr lang="en-US" dirty="0"/>
              <a:t> identity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46869B-96ED-46FC-AD1A-15C70B39304C}"/>
              </a:ext>
            </a:extLst>
          </p:cNvPr>
          <p:cNvSpPr/>
          <p:nvPr/>
        </p:nvSpPr>
        <p:spPr>
          <a:xfrm>
            <a:off x="747694" y="4058610"/>
            <a:ext cx="3595574" cy="63887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13DB8C-477E-48DD-B5E2-E101DF8933EC}"/>
              </a:ext>
            </a:extLst>
          </p:cNvPr>
          <p:cNvSpPr txBox="1"/>
          <p:nvPr/>
        </p:nvSpPr>
        <p:spPr>
          <a:xfrm>
            <a:off x="6569242" y="358124"/>
            <a:ext cx="3950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Garbage collector </a:t>
            </a:r>
            <a:r>
              <a:rPr lang="en-US" dirty="0"/>
              <a:t>(deletes objects with no reference to optimize memory)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A2DAFB-C085-434B-96E9-6B675D4F7AC7}"/>
              </a:ext>
            </a:extLst>
          </p:cNvPr>
          <p:cNvSpPr txBox="1"/>
          <p:nvPr/>
        </p:nvSpPr>
        <p:spPr>
          <a:xfrm>
            <a:off x="5007072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EF16A9-8EBD-490A-9DE4-B7EE86CD4657}"/>
              </a:ext>
            </a:extLst>
          </p:cNvPr>
          <p:cNvSpPr txBox="1"/>
          <p:nvPr/>
        </p:nvSpPr>
        <p:spPr>
          <a:xfrm>
            <a:off x="8341493" y="2083099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38972539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7" y="3441019"/>
            <a:ext cx="1763818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3867753" y="3441020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AED31-DFAE-4CDF-A2A6-9AAAD053EE65}"/>
              </a:ext>
            </a:extLst>
          </p:cNvPr>
          <p:cNvSpPr/>
          <p:nvPr/>
        </p:nvSpPr>
        <p:spPr>
          <a:xfrm>
            <a:off x="3867753" y="4199777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quantities.py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5C6DB5-77BB-42A0-9378-80C4367745F3}"/>
              </a:ext>
            </a:extLst>
          </p:cNvPr>
          <p:cNvSpPr/>
          <p:nvPr/>
        </p:nvSpPr>
        <p:spPr>
          <a:xfrm>
            <a:off x="3867753" y="4983154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prices.py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2863517" y="3723120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838C2-E1C2-434B-AED8-FF48C1F7DDA7}"/>
              </a:ext>
            </a:extLst>
          </p:cNvPr>
          <p:cNvCxnSpPr>
            <a:cxnSpLocks/>
          </p:cNvCxnSpPr>
          <p:nvPr/>
        </p:nvCxnSpPr>
        <p:spPr>
          <a:xfrm>
            <a:off x="2863517" y="3723120"/>
            <a:ext cx="866274" cy="6563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BA5796-42AF-4C0C-BD3C-E1BB1A15F35B}"/>
              </a:ext>
            </a:extLst>
          </p:cNvPr>
          <p:cNvCxnSpPr>
            <a:cxnSpLocks/>
          </p:cNvCxnSpPr>
          <p:nvPr/>
        </p:nvCxnSpPr>
        <p:spPr>
          <a:xfrm>
            <a:off x="2863517" y="3731998"/>
            <a:ext cx="648271" cy="15099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BC30B0C1-A9EB-48B5-9E08-D468F53E07AF}"/>
              </a:ext>
            </a:extLst>
          </p:cNvPr>
          <p:cNvSpPr/>
          <p:nvPr/>
        </p:nvSpPr>
        <p:spPr>
          <a:xfrm rot="16200000">
            <a:off x="1680087" y="3414056"/>
            <a:ext cx="179706" cy="175114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91E322E-85FD-406A-85AE-E66F5A0D0700}"/>
              </a:ext>
            </a:extLst>
          </p:cNvPr>
          <p:cNvSpPr/>
          <p:nvPr/>
        </p:nvSpPr>
        <p:spPr>
          <a:xfrm rot="10800000">
            <a:off x="5696542" y="3638086"/>
            <a:ext cx="179706" cy="175114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397591" y="4158712"/>
            <a:ext cx="458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modules</a:t>
            </a:r>
          </a:p>
          <a:p>
            <a:pPr algn="ctr"/>
            <a:r>
              <a:rPr lang="en-US" dirty="0"/>
              <a:t>(imported by the main script or other modules)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192505" y="4499697"/>
            <a:ext cx="298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script</a:t>
            </a:r>
          </a:p>
          <a:p>
            <a:pPr algn="ctr"/>
            <a:r>
              <a:rPr lang="en-US" dirty="0"/>
              <a:t>(passed as input to the interpreter)</a:t>
            </a:r>
          </a:p>
        </p:txBody>
      </p:sp>
    </p:spTree>
    <p:extLst>
      <p:ext uri="{BB962C8B-B14F-4D97-AF65-F5344CB8AC3E}">
        <p14:creationId xmlns:p14="http://schemas.microsoft.com/office/powerpoint/2010/main" val="2513650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6" y="3441020"/>
            <a:ext cx="4459687" cy="55346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6683144" y="3465080"/>
            <a:ext cx="3772298" cy="52940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5555380" y="3752165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689363" y="4024516"/>
            <a:ext cx="3766079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store_A</a:t>
            </a:r>
            <a:r>
              <a:rPr lang="en-US" dirty="0"/>
              <a:t> = '</a:t>
            </a:r>
            <a:r>
              <a:rPr lang="en-US" dirty="0" err="1"/>
              <a:t>Organges</a:t>
            </a:r>
            <a:r>
              <a:rPr lang="en-US" dirty="0"/>
              <a:t>'</a:t>
            </a:r>
          </a:p>
          <a:p>
            <a:r>
              <a:rPr lang="en-US" dirty="0" err="1"/>
              <a:t>store_B</a:t>
            </a:r>
            <a:r>
              <a:rPr lang="en-US" dirty="0"/>
              <a:t> = 'Apples'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892783" y="4015152"/>
            <a:ext cx="4461270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list product categories</a:t>
            </a:r>
          </a:p>
          <a:p>
            <a:r>
              <a:rPr lang="en-US" b="1" dirty="0"/>
              <a:t>import products</a:t>
            </a:r>
          </a:p>
          <a:p>
            <a:r>
              <a:rPr lang="en-US" dirty="0"/>
              <a:t>print('Store A product is:', </a:t>
            </a:r>
            <a:r>
              <a:rPr lang="en-US" b="1" dirty="0" err="1"/>
              <a:t>products.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  <a:p>
            <a:r>
              <a:rPr lang="en-US" dirty="0"/>
              <a:t>print('Store B product is:', </a:t>
            </a:r>
            <a:r>
              <a:rPr lang="en-US" b="1" dirty="0" err="1"/>
              <a:t>products.</a:t>
            </a:r>
            <a:r>
              <a:rPr lang="en-US" dirty="0" err="1"/>
              <a:t>store_B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319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basics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6" y="3441020"/>
            <a:ext cx="4459687" cy="55346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6683144" y="3465080"/>
            <a:ext cx="3772298" cy="52940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5555380" y="3752165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689363" y="4024516"/>
            <a:ext cx="3766079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store_A</a:t>
            </a:r>
            <a:r>
              <a:rPr lang="en-US" dirty="0"/>
              <a:t> = '</a:t>
            </a:r>
            <a:r>
              <a:rPr lang="en-US" dirty="0" err="1"/>
              <a:t>Organges</a:t>
            </a:r>
            <a:r>
              <a:rPr lang="en-US" dirty="0"/>
              <a:t>'</a:t>
            </a:r>
          </a:p>
          <a:p>
            <a:r>
              <a:rPr lang="en-US" dirty="0" err="1"/>
              <a:t>store_B</a:t>
            </a:r>
            <a:r>
              <a:rPr lang="en-US" dirty="0"/>
              <a:t> = 'Apples'</a:t>
            </a:r>
          </a:p>
          <a:p>
            <a:r>
              <a:rPr lang="en-US" dirty="0">
                <a:highlight>
                  <a:srgbClr val="FFFF00"/>
                </a:highlight>
              </a:rPr>
              <a:t># Executes only if run as a main script</a:t>
            </a:r>
          </a:p>
          <a:p>
            <a:r>
              <a:rPr lang="en-US" dirty="0"/>
              <a:t>if __name__ == '__main__'</a:t>
            </a:r>
          </a:p>
          <a:p>
            <a:r>
              <a:rPr lang="en-US" dirty="0"/>
              <a:t>print(' Store A product is', 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892783" y="4015152"/>
            <a:ext cx="4461270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list product categories</a:t>
            </a:r>
          </a:p>
          <a:p>
            <a:r>
              <a:rPr lang="en-US" b="1" dirty="0"/>
              <a:t>import products</a:t>
            </a:r>
          </a:p>
          <a:p>
            <a:r>
              <a:rPr lang="en-US" dirty="0"/>
              <a:t>print('Store A product is:', </a:t>
            </a:r>
            <a:r>
              <a:rPr lang="en-US" b="1" dirty="0" err="1"/>
              <a:t>products.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  <a:p>
            <a:r>
              <a:rPr lang="en-US" dirty="0"/>
              <a:t>print('Store B product is:', </a:t>
            </a:r>
            <a:r>
              <a:rPr lang="en-US" b="1" dirty="0" err="1"/>
              <a:t>products.</a:t>
            </a:r>
            <a:r>
              <a:rPr lang="en-US" dirty="0" err="1"/>
              <a:t>store_B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607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Python comes with a set of </a:t>
            </a:r>
            <a:r>
              <a:rPr lang="en-US" sz="2200" b="1" dirty="0"/>
              <a:t>standard</a:t>
            </a:r>
            <a:r>
              <a:rPr lang="en-US" sz="2200" dirty="0"/>
              <a:t> </a:t>
            </a:r>
            <a:r>
              <a:rPr lang="en-US" sz="2200" b="1" dirty="0"/>
              <a:t>modules</a:t>
            </a:r>
            <a:r>
              <a:rPr lang="en-US" sz="2200" dirty="0"/>
              <a:t> such as </a:t>
            </a:r>
            <a:r>
              <a:rPr lang="en-US" sz="2200" i="1" dirty="0"/>
              <a:t>Math, Random, Datetime</a:t>
            </a:r>
          </a:p>
          <a:p>
            <a:r>
              <a:rPr lang="en-US" sz="2200" dirty="0"/>
              <a:t>Check the Python module index here: </a:t>
            </a:r>
            <a:r>
              <a:rPr lang="en-US" sz="2200" dirty="0">
                <a:hlinkClick r:id="rId3"/>
              </a:rPr>
              <a:t>https://docs.python.org/3/py-modindex.html</a:t>
            </a:r>
            <a:endParaRPr lang="en-US" sz="2200" i="1" dirty="0"/>
          </a:p>
          <a:p>
            <a:r>
              <a:rPr lang="en-US" sz="2200" dirty="0"/>
              <a:t>A module is a collection of functions, with one or multiple arguments: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 use a module (e.g. math) simply type: </a:t>
            </a:r>
            <a:r>
              <a:rPr lang="en-US" sz="2200" i="1" dirty="0"/>
              <a:t>import math </a:t>
            </a:r>
            <a:r>
              <a:rPr lang="en-US" sz="2200" dirty="0"/>
              <a:t>at the top of the program</a:t>
            </a:r>
          </a:p>
          <a:p>
            <a:r>
              <a:rPr lang="en-US" sz="2200" dirty="0"/>
              <a:t>floor() and ceil() are functions belonging to the module math</a:t>
            </a:r>
          </a:p>
          <a:p>
            <a:r>
              <a:rPr lang="en-US" sz="2200" dirty="0"/>
              <a:t>A </a:t>
            </a:r>
            <a:r>
              <a:rPr lang="en-US" sz="2200" b="1" dirty="0"/>
              <a:t>module is </a:t>
            </a:r>
            <a:r>
              <a:rPr lang="en-US" sz="2200" dirty="0"/>
              <a:t>a Python </a:t>
            </a:r>
            <a:r>
              <a:rPr lang="en-US" sz="2200" b="1" dirty="0"/>
              <a:t>object</a:t>
            </a:r>
            <a:r>
              <a:rPr lang="en-US" sz="2200" dirty="0"/>
              <a:t> that you can reference</a:t>
            </a:r>
            <a:endParaRPr lang="en-US" sz="1800" dirty="0"/>
          </a:p>
          <a:p>
            <a:endParaRPr lang="en-US" sz="2200" dirty="0"/>
          </a:p>
          <a:p>
            <a:endParaRPr lang="en-US" sz="2200" i="1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75679-1F44-4AD8-9EE8-DFD410EBB74A}"/>
              </a:ext>
            </a:extLst>
          </p:cNvPr>
          <p:cNvSpPr/>
          <p:nvPr/>
        </p:nvSpPr>
        <p:spPr>
          <a:xfrm>
            <a:off x="0" y="3089119"/>
            <a:ext cx="12192000" cy="124225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B01D7F-B568-4E7B-ABBB-2D4D72CC4354}"/>
              </a:ext>
            </a:extLst>
          </p:cNvPr>
          <p:cNvSpPr txBox="1"/>
          <p:nvPr/>
        </p:nvSpPr>
        <p:spPr>
          <a:xfrm>
            <a:off x="938463" y="3449908"/>
            <a:ext cx="1540042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math.</a:t>
            </a:r>
            <a:r>
              <a:rPr lang="en-US" dirty="0" err="1">
                <a:solidFill>
                  <a:schemeClr val="accent2"/>
                </a:solidFill>
              </a:rPr>
              <a:t>floor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2ACA20-F8A8-40D8-A5A8-49A4E43384DC}"/>
              </a:ext>
            </a:extLst>
          </p:cNvPr>
          <p:cNvSpPr txBox="1"/>
          <p:nvPr/>
        </p:nvSpPr>
        <p:spPr>
          <a:xfrm>
            <a:off x="2953351" y="3449908"/>
            <a:ext cx="139067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math.ceil</a:t>
            </a:r>
            <a:r>
              <a:rPr lang="en-US" dirty="0"/>
              <a:t>(</a:t>
            </a:r>
            <a:r>
              <a:rPr lang="en-US" b="1" dirty="0">
                <a:solidFill>
                  <a:schemeClr val="accent2"/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69466-D7D0-4E54-BE1A-40A8BB23D459}"/>
              </a:ext>
            </a:extLst>
          </p:cNvPr>
          <p:cNvSpPr txBox="1"/>
          <p:nvPr/>
        </p:nvSpPr>
        <p:spPr>
          <a:xfrm>
            <a:off x="1317057" y="4035015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0101E-BED2-40A8-8AC8-2C63066FAD37}"/>
              </a:ext>
            </a:extLst>
          </p:cNvPr>
          <p:cNvSpPr txBox="1"/>
          <p:nvPr/>
        </p:nvSpPr>
        <p:spPr>
          <a:xfrm>
            <a:off x="3374457" y="4026389"/>
            <a:ext cx="143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argument(s)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3B27B1-EC50-4941-8F90-264C39CA99CE}"/>
              </a:ext>
            </a:extLst>
          </p:cNvPr>
          <p:cNvCxnSpPr>
            <a:cxnSpLocks/>
          </p:cNvCxnSpPr>
          <p:nvPr/>
        </p:nvCxnSpPr>
        <p:spPr>
          <a:xfrm>
            <a:off x="1828800" y="3819240"/>
            <a:ext cx="0" cy="259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F4B9E1-AA00-47D9-A3CC-60FBFE490352}"/>
              </a:ext>
            </a:extLst>
          </p:cNvPr>
          <p:cNvCxnSpPr>
            <a:cxnSpLocks/>
          </p:cNvCxnSpPr>
          <p:nvPr/>
        </p:nvCxnSpPr>
        <p:spPr>
          <a:xfrm>
            <a:off x="3990473" y="3819240"/>
            <a:ext cx="0" cy="259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401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math module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math</a:t>
            </a:r>
          </a:p>
          <a:p>
            <a:r>
              <a:rPr lang="en-US" dirty="0"/>
              <a:t>float_no1 = float(input())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A22EE-F7E1-42C7-820D-9E3A656508EB}"/>
              </a:ext>
            </a:extLst>
          </p:cNvPr>
          <p:cNvCxnSpPr/>
          <p:nvPr/>
        </p:nvCxnSpPr>
        <p:spPr>
          <a:xfrm>
            <a:off x="8511941" y="5029200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79EE0-C22A-4334-879E-85F90251737D}"/>
              </a:ext>
            </a:extLst>
          </p:cNvPr>
          <p:cNvCxnSpPr/>
          <p:nvPr/>
        </p:nvCxnSpPr>
        <p:spPr>
          <a:xfrm>
            <a:off x="8511941" y="4387515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374583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143969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10647-9BDC-4D28-A7DA-59B3C2E4525C}"/>
              </a:ext>
            </a:extLst>
          </p:cNvPr>
          <p:cNvSpPr txBox="1"/>
          <p:nvPr/>
        </p:nvSpPr>
        <p:spPr>
          <a:xfrm>
            <a:off x="9680141" y="5162758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/>
          <p:nvPr/>
        </p:nvCxnSpPr>
        <p:spPr>
          <a:xfrm>
            <a:off x="7647678" y="5342021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3EAC13-A561-4F6C-8DB7-ACD9324B4B91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98AE6B-0320-404F-8688-1C7EDC7B59B8}"/>
              </a:ext>
            </a:extLst>
          </p:cNvPr>
          <p:cNvSpPr txBox="1"/>
          <p:nvPr/>
        </p:nvSpPr>
        <p:spPr>
          <a:xfrm>
            <a:off x="11357811" y="51537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3B5BE4-451B-4A4C-9509-EEA39E4A4527}"/>
              </a:ext>
            </a:extLst>
          </p:cNvPr>
          <p:cNvSpPr txBox="1"/>
          <p:nvPr/>
        </p:nvSpPr>
        <p:spPr>
          <a:xfrm>
            <a:off x="11357810" y="452105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40FC92-D484-4D72-B11C-3F9FBCACFAA0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08D081-E92A-4D9E-B727-EDF3B67BE389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D36392-70E5-43E4-99EE-A084A42E359C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1070812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math module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math</a:t>
            </a:r>
          </a:p>
          <a:p>
            <a:r>
              <a:rPr lang="en-US" dirty="0"/>
              <a:t>float_no1 = float(input())</a:t>
            </a:r>
          </a:p>
          <a:p>
            <a:r>
              <a:rPr lang="en-US" dirty="0"/>
              <a:t>float_no2 = float(input())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A22EE-F7E1-42C7-820D-9E3A656508EB}"/>
              </a:ext>
            </a:extLst>
          </p:cNvPr>
          <p:cNvCxnSpPr/>
          <p:nvPr/>
        </p:nvCxnSpPr>
        <p:spPr>
          <a:xfrm>
            <a:off x="8511941" y="5029200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79EE0-C22A-4334-879E-85F90251737D}"/>
              </a:ext>
            </a:extLst>
          </p:cNvPr>
          <p:cNvCxnSpPr/>
          <p:nvPr/>
        </p:nvCxnSpPr>
        <p:spPr>
          <a:xfrm>
            <a:off x="8511941" y="4387515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374583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5870CD-3663-4555-9379-6FB97BDE3F93}"/>
              </a:ext>
            </a:extLst>
          </p:cNvPr>
          <p:cNvSpPr txBox="1"/>
          <p:nvPr/>
        </p:nvSpPr>
        <p:spPr>
          <a:xfrm>
            <a:off x="6235573" y="4460353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143969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10647-9BDC-4D28-A7DA-59B3C2E4525C}"/>
              </a:ext>
            </a:extLst>
          </p:cNvPr>
          <p:cNvSpPr txBox="1"/>
          <p:nvPr/>
        </p:nvSpPr>
        <p:spPr>
          <a:xfrm>
            <a:off x="9680141" y="5162758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94CBB4-8830-45FE-887D-74A429AC8BB0}"/>
              </a:ext>
            </a:extLst>
          </p:cNvPr>
          <p:cNvSpPr txBox="1"/>
          <p:nvPr/>
        </p:nvSpPr>
        <p:spPr>
          <a:xfrm>
            <a:off x="9695947" y="4488427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/>
          <p:nvPr/>
        </p:nvCxnSpPr>
        <p:spPr>
          <a:xfrm>
            <a:off x="7647678" y="5342021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D4C0D2-1A7B-4E6D-AF94-C40B8DF9F120}"/>
              </a:ext>
            </a:extLst>
          </p:cNvPr>
          <p:cNvCxnSpPr/>
          <p:nvPr/>
        </p:nvCxnSpPr>
        <p:spPr>
          <a:xfrm>
            <a:off x="7647678" y="4680284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E67CB5-A366-4656-8D15-E878061FED8A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1C58AA-5000-4850-A068-D5C9E93A2B2D}"/>
              </a:ext>
            </a:extLst>
          </p:cNvPr>
          <p:cNvSpPr txBox="1"/>
          <p:nvPr/>
        </p:nvSpPr>
        <p:spPr>
          <a:xfrm>
            <a:off x="11357811" y="51537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61DA44-B040-471B-9449-19ECA1640C73}"/>
              </a:ext>
            </a:extLst>
          </p:cNvPr>
          <p:cNvSpPr txBox="1"/>
          <p:nvPr/>
        </p:nvSpPr>
        <p:spPr>
          <a:xfrm>
            <a:off x="11357810" y="452105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FAB543-1A02-424A-A4A4-8A18244FEC7B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500F70-B653-4F7B-9B3C-553E0C26CE3B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5C210-8D9F-497C-BA02-971B656ADD84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27310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349E4F08-1808-4182-AA87-E8FC0C52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24ACDD-8BD6-4689-AA9D-2E2A1B9E2A68}"/>
              </a:ext>
            </a:extLst>
          </p:cNvPr>
          <p:cNvSpPr/>
          <p:nvPr/>
        </p:nvSpPr>
        <p:spPr>
          <a:xfrm>
            <a:off x="812800" y="2015180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Low-level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CACA0-7012-4462-813D-46B271B8C843}"/>
              </a:ext>
            </a:extLst>
          </p:cNvPr>
          <p:cNvSpPr/>
          <p:nvPr/>
        </p:nvSpPr>
        <p:spPr>
          <a:xfrm>
            <a:off x="3777670" y="1848035"/>
            <a:ext cx="7601530" cy="480131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compiler is used to translate a high-level program into machine code (the result is an .exe file)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FF862-D6AB-4B6D-8994-B97183BC19B1}"/>
              </a:ext>
            </a:extLst>
          </p:cNvPr>
          <p:cNvSpPr/>
          <p:nvPr/>
        </p:nvSpPr>
        <p:spPr>
          <a:xfrm>
            <a:off x="812800" y="3301343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language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499A24-2316-4C59-A3E5-7EBC749E5B82}"/>
              </a:ext>
            </a:extLst>
          </p:cNvPr>
          <p:cNvSpPr/>
          <p:nvPr/>
        </p:nvSpPr>
        <p:spPr>
          <a:xfrm>
            <a:off x="2235200" y="3301344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Assembly language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9AB5518-8EE6-420D-9001-DC8F3232BA9E}"/>
              </a:ext>
            </a:extLst>
          </p:cNvPr>
          <p:cNvCxnSpPr>
            <a:cxnSpLocks/>
          </p:cNvCxnSpPr>
          <p:nvPr/>
        </p:nvCxnSpPr>
        <p:spPr>
          <a:xfrm>
            <a:off x="2133600" y="3182361"/>
            <a:ext cx="706582" cy="128219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2731B7-44B4-420F-84E5-0EF90D07D648}"/>
              </a:ext>
            </a:extLst>
          </p:cNvPr>
          <p:cNvCxnSpPr/>
          <p:nvPr/>
        </p:nvCxnSpPr>
        <p:spPr>
          <a:xfrm flipH="1">
            <a:off x="2124364" y="2920344"/>
            <a:ext cx="4618" cy="2502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D4FD31-1FBA-4F7A-8E9D-D836D5C365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7782" y="3172688"/>
            <a:ext cx="706582" cy="118022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9A1D55-9D55-4AD9-98A3-778B2CC194AD}"/>
              </a:ext>
            </a:extLst>
          </p:cNvPr>
          <p:cNvSpPr/>
          <p:nvPr/>
        </p:nvSpPr>
        <p:spPr>
          <a:xfrm>
            <a:off x="812800" y="4796222"/>
            <a:ext cx="2632364" cy="9051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/>
              <a:t>High-level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63A1B-BBD9-4CC5-B5E1-87D8F3BAC79A}"/>
              </a:ext>
            </a:extLst>
          </p:cNvPr>
          <p:cNvSpPr/>
          <p:nvPr/>
        </p:nvSpPr>
        <p:spPr>
          <a:xfrm>
            <a:off x="812800" y="5975270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BD9B2C-B095-40E2-BCEA-644F67C97F16}"/>
              </a:ext>
            </a:extLst>
          </p:cNvPr>
          <p:cNvSpPr/>
          <p:nvPr/>
        </p:nvSpPr>
        <p:spPr>
          <a:xfrm>
            <a:off x="2235200" y="5975269"/>
            <a:ext cx="1209964" cy="518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B52AF44-3716-4813-AD99-D4BBCFDB4A15}"/>
              </a:ext>
            </a:extLst>
          </p:cNvPr>
          <p:cNvSpPr/>
          <p:nvPr/>
        </p:nvSpPr>
        <p:spPr>
          <a:xfrm>
            <a:off x="9358602" y="3170621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26046B-6982-4C04-BC90-047860536B82}"/>
              </a:ext>
            </a:extLst>
          </p:cNvPr>
          <p:cNvCxnSpPr/>
          <p:nvPr/>
        </p:nvCxnSpPr>
        <p:spPr>
          <a:xfrm>
            <a:off x="5761197" y="3681267"/>
            <a:ext cx="849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BCAA81-DD12-4EE5-8418-91BC51B5F654}"/>
              </a:ext>
            </a:extLst>
          </p:cNvPr>
          <p:cNvSpPr/>
          <p:nvPr/>
        </p:nvSpPr>
        <p:spPr>
          <a:xfrm>
            <a:off x="6614383" y="3182361"/>
            <a:ext cx="1795244" cy="10212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0F5C4A-20F7-4ADF-9A3E-4627A23FAC07}"/>
              </a:ext>
            </a:extLst>
          </p:cNvPr>
          <p:cNvCxnSpPr/>
          <p:nvPr/>
        </p:nvCxnSpPr>
        <p:spPr>
          <a:xfrm>
            <a:off x="8409627" y="3693007"/>
            <a:ext cx="931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43F85D3-F0B0-46FB-B21F-E807013C26C6}"/>
              </a:ext>
            </a:extLst>
          </p:cNvPr>
          <p:cNvSpPr/>
          <p:nvPr/>
        </p:nvSpPr>
        <p:spPr>
          <a:xfrm>
            <a:off x="4030678" y="3170621"/>
            <a:ext cx="1692537" cy="1021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High-level program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9C9F5E-94B2-4021-A1CE-0805BB56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054" y="2874198"/>
            <a:ext cx="657286" cy="5928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D54469-FA78-46FB-B2B9-AE9E78126072}"/>
              </a:ext>
            </a:extLst>
          </p:cNvPr>
          <p:cNvSpPr/>
          <p:nvPr/>
        </p:nvSpPr>
        <p:spPr>
          <a:xfrm>
            <a:off x="9547777" y="4765013"/>
            <a:ext cx="1503362" cy="674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 Program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835C9A-C6CC-4423-A046-BA2CF76BE912}"/>
              </a:ext>
            </a:extLst>
          </p:cNvPr>
          <p:cNvSpPr/>
          <p:nvPr/>
        </p:nvSpPr>
        <p:spPr>
          <a:xfrm>
            <a:off x="7768200" y="4744996"/>
            <a:ext cx="1282854" cy="72160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F091A9-0CCC-4009-843B-620794BC3A1B}"/>
              </a:ext>
            </a:extLst>
          </p:cNvPr>
          <p:cNvCxnSpPr>
            <a:cxnSpLocks/>
          </p:cNvCxnSpPr>
          <p:nvPr/>
        </p:nvCxnSpPr>
        <p:spPr>
          <a:xfrm>
            <a:off x="9051054" y="5102385"/>
            <a:ext cx="4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3EC995-A9FA-46C5-9059-685F760A769D}"/>
              </a:ext>
            </a:extLst>
          </p:cNvPr>
          <p:cNvCxnSpPr>
            <a:cxnSpLocks/>
          </p:cNvCxnSpPr>
          <p:nvPr/>
        </p:nvCxnSpPr>
        <p:spPr>
          <a:xfrm>
            <a:off x="10311418" y="5466604"/>
            <a:ext cx="0" cy="2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3921279-2C5E-45C2-A64B-9570B4A1AD2B}"/>
              </a:ext>
            </a:extLst>
          </p:cNvPr>
          <p:cNvSpPr/>
          <p:nvPr/>
        </p:nvSpPr>
        <p:spPr>
          <a:xfrm>
            <a:off x="9634842" y="5845569"/>
            <a:ext cx="1416293" cy="72160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A4A77F-0C08-4FBC-B250-37BA92BC8169}"/>
              </a:ext>
            </a:extLst>
          </p:cNvPr>
          <p:cNvCxnSpPr/>
          <p:nvPr/>
        </p:nvCxnSpPr>
        <p:spPr>
          <a:xfrm>
            <a:off x="10141527" y="4260514"/>
            <a:ext cx="0" cy="424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9221AF-598D-4C34-9F6B-4B299119874F}"/>
              </a:ext>
            </a:extLst>
          </p:cNvPr>
          <p:cNvCxnSpPr/>
          <p:nvPr/>
        </p:nvCxnSpPr>
        <p:spPr>
          <a:xfrm>
            <a:off x="10288327" y="4260514"/>
            <a:ext cx="0" cy="424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52935D-565E-48B5-9692-B8BEE1952CD2}"/>
              </a:ext>
            </a:extLst>
          </p:cNvPr>
          <p:cNvSpPr txBox="1"/>
          <p:nvPr/>
        </p:nvSpPr>
        <p:spPr>
          <a:xfrm>
            <a:off x="4110209" y="4395303"/>
            <a:ext cx="3939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dirty="0"/>
              <a:t>Once the machine code is obtained</a:t>
            </a:r>
          </a:p>
          <a:p>
            <a:r>
              <a:rPr lang="en-US" dirty="0"/>
              <a:t>(aka running the program), the </a:t>
            </a:r>
          </a:p>
          <a:p>
            <a:r>
              <a:rPr lang="en-US" dirty="0"/>
              <a:t>program then processes the input data to produce the desired output</a:t>
            </a:r>
          </a:p>
          <a:p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2A8126A-F8A3-4F47-8046-B701E64C9B4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Programming languages - Types</a:t>
            </a:r>
          </a:p>
        </p:txBody>
      </p:sp>
    </p:spTree>
    <p:extLst>
      <p:ext uri="{BB962C8B-B14F-4D97-AF65-F5344CB8AC3E}">
        <p14:creationId xmlns:p14="http://schemas.microsoft.com/office/powerpoint/2010/main" val="37225640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math module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math</a:t>
            </a:r>
          </a:p>
          <a:p>
            <a:r>
              <a:rPr lang="en-US" dirty="0"/>
              <a:t>float_no1 = float(input())</a:t>
            </a:r>
          </a:p>
          <a:p>
            <a:r>
              <a:rPr lang="en-US" dirty="0"/>
              <a:t>float_no2 = float(input())</a:t>
            </a:r>
          </a:p>
          <a:p>
            <a:r>
              <a:rPr lang="en-US" dirty="0" err="1"/>
              <a:t>float_pow</a:t>
            </a:r>
            <a:r>
              <a:rPr lang="en-US" dirty="0"/>
              <a:t> = </a:t>
            </a:r>
            <a:r>
              <a:rPr lang="en-US" dirty="0" err="1"/>
              <a:t>math.pow</a:t>
            </a:r>
            <a:r>
              <a:rPr lang="en-US" dirty="0"/>
              <a:t>(float_no1, float_no2)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9D511-0BAF-435B-A80B-067B9BC0B095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A22EE-F7E1-42C7-820D-9E3A656508EB}"/>
              </a:ext>
            </a:extLst>
          </p:cNvPr>
          <p:cNvCxnSpPr/>
          <p:nvPr/>
        </p:nvCxnSpPr>
        <p:spPr>
          <a:xfrm>
            <a:off x="8511941" y="5029200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79EE0-C22A-4334-879E-85F90251737D}"/>
              </a:ext>
            </a:extLst>
          </p:cNvPr>
          <p:cNvCxnSpPr/>
          <p:nvPr/>
        </p:nvCxnSpPr>
        <p:spPr>
          <a:xfrm>
            <a:off x="8511941" y="4387515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374583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5870CD-3663-4555-9379-6FB97BDE3F93}"/>
              </a:ext>
            </a:extLst>
          </p:cNvPr>
          <p:cNvSpPr txBox="1"/>
          <p:nvPr/>
        </p:nvSpPr>
        <p:spPr>
          <a:xfrm>
            <a:off x="6235573" y="4460353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143969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D4E48-A682-4278-B62A-C28DEC2ABEA0}"/>
              </a:ext>
            </a:extLst>
          </p:cNvPr>
          <p:cNvSpPr txBox="1"/>
          <p:nvPr/>
        </p:nvSpPr>
        <p:spPr>
          <a:xfrm>
            <a:off x="6173001" y="3773081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float_pow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10647-9BDC-4D28-A7DA-59B3C2E4525C}"/>
              </a:ext>
            </a:extLst>
          </p:cNvPr>
          <p:cNvSpPr txBox="1"/>
          <p:nvPr/>
        </p:nvSpPr>
        <p:spPr>
          <a:xfrm>
            <a:off x="9680141" y="5162758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94CBB4-8830-45FE-887D-74A429AC8BB0}"/>
              </a:ext>
            </a:extLst>
          </p:cNvPr>
          <p:cNvSpPr txBox="1"/>
          <p:nvPr/>
        </p:nvSpPr>
        <p:spPr>
          <a:xfrm>
            <a:off x="9695947" y="4488427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DADD1-E9B6-4722-B080-8BAF1D39531D}"/>
              </a:ext>
            </a:extLst>
          </p:cNvPr>
          <p:cNvSpPr txBox="1"/>
          <p:nvPr/>
        </p:nvSpPr>
        <p:spPr>
          <a:xfrm>
            <a:off x="9619980" y="3821823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/>
          <p:nvPr/>
        </p:nvCxnSpPr>
        <p:spPr>
          <a:xfrm>
            <a:off x="7647678" y="5342021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D4C0D2-1A7B-4E6D-AF94-C40B8DF9F120}"/>
              </a:ext>
            </a:extLst>
          </p:cNvPr>
          <p:cNvCxnSpPr/>
          <p:nvPr/>
        </p:nvCxnSpPr>
        <p:spPr>
          <a:xfrm>
            <a:off x="7647678" y="4680284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40BC50-085A-4E13-B035-E2B5184823FF}"/>
              </a:ext>
            </a:extLst>
          </p:cNvPr>
          <p:cNvCxnSpPr/>
          <p:nvPr/>
        </p:nvCxnSpPr>
        <p:spPr>
          <a:xfrm>
            <a:off x="7647678" y="3994484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F22387-7503-4C1F-BD17-8A7F13308724}"/>
              </a:ext>
            </a:extLst>
          </p:cNvPr>
          <p:cNvSpPr txBox="1"/>
          <p:nvPr/>
        </p:nvSpPr>
        <p:spPr>
          <a:xfrm>
            <a:off x="11357811" y="51537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B4846F-BB2F-43D6-95A1-9ADC9E2375DC}"/>
              </a:ext>
            </a:extLst>
          </p:cNvPr>
          <p:cNvSpPr txBox="1"/>
          <p:nvPr/>
        </p:nvSpPr>
        <p:spPr>
          <a:xfrm>
            <a:off x="11357810" y="452105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9F4ECA-B217-4D18-AF17-B24FBEE550F7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4817A-3F40-4814-8F3A-5B3C931E806F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E82A3-EEF1-4F10-B6FD-61F9BA409369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21526346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CECFF-E6CC-43DC-9A1A-86310F60CB33}"/>
              </a:ext>
            </a:extLst>
          </p:cNvPr>
          <p:cNvSpPr txBox="1"/>
          <p:nvPr/>
        </p:nvSpPr>
        <p:spPr>
          <a:xfrm>
            <a:off x="828720" y="1876197"/>
            <a:ext cx="10141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Draw a diagram to explain what happens in the memory of the computer when the following code is run: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DE37F-50FD-4D09-8994-D08EC2F3F8B5}"/>
              </a:ext>
            </a:extLst>
          </p:cNvPr>
          <p:cNvSpPr txBox="1"/>
          <p:nvPr/>
        </p:nvSpPr>
        <p:spPr>
          <a:xfrm>
            <a:off x="973134" y="2837051"/>
            <a:ext cx="4710765" cy="175432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math</a:t>
            </a:r>
          </a:p>
          <a:p>
            <a:r>
              <a:rPr lang="en-US" dirty="0"/>
              <a:t>float_no1 = float(input())</a:t>
            </a:r>
          </a:p>
          <a:p>
            <a:r>
              <a:rPr lang="en-US" dirty="0"/>
              <a:t>float_no2 = float(input())</a:t>
            </a:r>
          </a:p>
          <a:p>
            <a:r>
              <a:rPr lang="en-US" dirty="0"/>
              <a:t>float_no2 = float_no1</a:t>
            </a:r>
          </a:p>
          <a:p>
            <a:r>
              <a:rPr lang="en-US" dirty="0" err="1"/>
              <a:t>float_pow</a:t>
            </a:r>
            <a:r>
              <a:rPr lang="en-US" dirty="0"/>
              <a:t> = </a:t>
            </a:r>
            <a:r>
              <a:rPr lang="en-US" dirty="0" err="1"/>
              <a:t>math.pow</a:t>
            </a:r>
            <a:r>
              <a:rPr lang="en-US" dirty="0"/>
              <a:t>(float_no1, float_no2)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71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math module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CCF6D-FE3B-40F2-9D43-C5BC080B9CB5}"/>
              </a:ext>
            </a:extLst>
          </p:cNvPr>
          <p:cNvSpPr txBox="1"/>
          <p:nvPr/>
        </p:nvSpPr>
        <p:spPr>
          <a:xfrm>
            <a:off x="388218" y="1907036"/>
            <a:ext cx="4710765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math</a:t>
            </a:r>
          </a:p>
          <a:p>
            <a:r>
              <a:rPr lang="en-US" dirty="0"/>
              <a:t>float_no1 = float(input())</a:t>
            </a:r>
          </a:p>
          <a:p>
            <a:r>
              <a:rPr lang="en-US" dirty="0"/>
              <a:t>float_no2 = float(input())</a:t>
            </a:r>
          </a:p>
          <a:p>
            <a:r>
              <a:rPr lang="en-US" dirty="0"/>
              <a:t>float_no2 = float_no1</a:t>
            </a:r>
          </a:p>
          <a:p>
            <a:r>
              <a:rPr lang="en-US" dirty="0" err="1"/>
              <a:t>float_pow</a:t>
            </a:r>
            <a:r>
              <a:rPr lang="en-US" dirty="0"/>
              <a:t> = </a:t>
            </a:r>
            <a:r>
              <a:rPr lang="en-US" dirty="0" err="1"/>
              <a:t>math.pow</a:t>
            </a:r>
            <a:r>
              <a:rPr lang="en-US" dirty="0"/>
              <a:t>(float_no1, float_no2)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3B1EB-C106-43E4-9CE9-18E1D530A7B8}"/>
              </a:ext>
            </a:extLst>
          </p:cNvPr>
          <p:cNvSpPr/>
          <p:nvPr/>
        </p:nvSpPr>
        <p:spPr>
          <a:xfrm>
            <a:off x="8511941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0A014-50B8-414E-91E6-523FA10679CF}"/>
              </a:ext>
            </a:extLst>
          </p:cNvPr>
          <p:cNvSpPr/>
          <p:nvPr/>
        </p:nvSpPr>
        <p:spPr>
          <a:xfrm>
            <a:off x="5427852" y="1873934"/>
            <a:ext cx="2827421" cy="3726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BADB8-F162-4C64-8E65-DB244EE61EC1}"/>
              </a:ext>
            </a:extLst>
          </p:cNvPr>
          <p:cNvSpPr txBox="1"/>
          <p:nvPr/>
        </p:nvSpPr>
        <p:spPr>
          <a:xfrm>
            <a:off x="5351646" y="1510609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 names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DA22EE-F7E1-42C7-820D-9E3A656508EB}"/>
              </a:ext>
            </a:extLst>
          </p:cNvPr>
          <p:cNvCxnSpPr/>
          <p:nvPr/>
        </p:nvCxnSpPr>
        <p:spPr>
          <a:xfrm>
            <a:off x="8511941" y="5029200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A79EE0-C22A-4334-879E-85F90251737D}"/>
              </a:ext>
            </a:extLst>
          </p:cNvPr>
          <p:cNvCxnSpPr/>
          <p:nvPr/>
        </p:nvCxnSpPr>
        <p:spPr>
          <a:xfrm>
            <a:off x="8511941" y="4387515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0137D5-D61D-49D8-8B46-53A060AF48D6}"/>
              </a:ext>
            </a:extLst>
          </p:cNvPr>
          <p:cNvCxnSpPr/>
          <p:nvPr/>
        </p:nvCxnSpPr>
        <p:spPr>
          <a:xfrm>
            <a:off x="8511941" y="3745834"/>
            <a:ext cx="282180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5870CD-3663-4555-9379-6FB97BDE3F93}"/>
              </a:ext>
            </a:extLst>
          </p:cNvPr>
          <p:cNvSpPr txBox="1"/>
          <p:nvPr/>
        </p:nvSpPr>
        <p:spPr>
          <a:xfrm>
            <a:off x="6235573" y="4460353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C5CE4-EF84-4DC4-9AA4-48DAE2F90C07}"/>
              </a:ext>
            </a:extLst>
          </p:cNvPr>
          <p:cNvSpPr txBox="1"/>
          <p:nvPr/>
        </p:nvSpPr>
        <p:spPr>
          <a:xfrm>
            <a:off x="6250008" y="5143969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float_no1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5D4E48-A682-4278-B62A-C28DEC2ABEA0}"/>
              </a:ext>
            </a:extLst>
          </p:cNvPr>
          <p:cNvSpPr txBox="1"/>
          <p:nvPr/>
        </p:nvSpPr>
        <p:spPr>
          <a:xfrm>
            <a:off x="6173001" y="3773081"/>
            <a:ext cx="118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float_pow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710647-9BDC-4D28-A7DA-59B3C2E4525C}"/>
              </a:ext>
            </a:extLst>
          </p:cNvPr>
          <p:cNvSpPr txBox="1"/>
          <p:nvPr/>
        </p:nvSpPr>
        <p:spPr>
          <a:xfrm>
            <a:off x="9680141" y="5162758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94CBB4-8830-45FE-887D-74A429AC8BB0}"/>
              </a:ext>
            </a:extLst>
          </p:cNvPr>
          <p:cNvSpPr txBox="1"/>
          <p:nvPr/>
        </p:nvSpPr>
        <p:spPr>
          <a:xfrm>
            <a:off x="9695948" y="4488427"/>
            <a:ext cx="50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DDADD1-E9B6-4722-B080-8BAF1D39531D}"/>
              </a:ext>
            </a:extLst>
          </p:cNvPr>
          <p:cNvSpPr txBox="1"/>
          <p:nvPr/>
        </p:nvSpPr>
        <p:spPr>
          <a:xfrm>
            <a:off x="9619980" y="3821823"/>
            <a:ext cx="143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CC04E5-70A7-4E2B-BAFD-8ADE4A72283B}"/>
              </a:ext>
            </a:extLst>
          </p:cNvPr>
          <p:cNvCxnSpPr/>
          <p:nvPr/>
        </p:nvCxnSpPr>
        <p:spPr>
          <a:xfrm>
            <a:off x="7647678" y="5342021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D4C0D2-1A7B-4E6D-AF94-C40B8DF9F120}"/>
              </a:ext>
            </a:extLst>
          </p:cNvPr>
          <p:cNvCxnSpPr>
            <a:cxnSpLocks/>
          </p:cNvCxnSpPr>
          <p:nvPr/>
        </p:nvCxnSpPr>
        <p:spPr>
          <a:xfrm>
            <a:off x="7647678" y="4680284"/>
            <a:ext cx="1215189" cy="482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40BC50-085A-4E13-B035-E2B5184823FF}"/>
              </a:ext>
            </a:extLst>
          </p:cNvPr>
          <p:cNvCxnSpPr/>
          <p:nvPr/>
        </p:nvCxnSpPr>
        <p:spPr>
          <a:xfrm>
            <a:off x="7647678" y="3994484"/>
            <a:ext cx="12151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9F96B42-D562-4013-AA24-AD18F7072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92" y="343153"/>
            <a:ext cx="609600" cy="6762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3D1151-DCE0-46E4-9C1C-C5BED12E42BD}"/>
              </a:ext>
            </a:extLst>
          </p:cNvPr>
          <p:cNvSpPr txBox="1"/>
          <p:nvPr/>
        </p:nvSpPr>
        <p:spPr>
          <a:xfrm>
            <a:off x="8398150" y="1505091"/>
            <a:ext cx="28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Objects in memory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3BD9C-78E6-4F36-B3DF-1A1E5C3BD834}"/>
              </a:ext>
            </a:extLst>
          </p:cNvPr>
          <p:cNvSpPr txBox="1"/>
          <p:nvPr/>
        </p:nvSpPr>
        <p:spPr>
          <a:xfrm>
            <a:off x="11357811" y="5153707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A54B56-00D1-41DC-ADAC-B1CB60E16760}"/>
              </a:ext>
            </a:extLst>
          </p:cNvPr>
          <p:cNvSpPr txBox="1"/>
          <p:nvPr/>
        </p:nvSpPr>
        <p:spPr>
          <a:xfrm>
            <a:off x="11357810" y="452105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F09CEE-B4DC-44D5-B1AA-E0AD89F78F38}"/>
              </a:ext>
            </a:extLst>
          </p:cNvPr>
          <p:cNvSpPr txBox="1"/>
          <p:nvPr/>
        </p:nvSpPr>
        <p:spPr>
          <a:xfrm>
            <a:off x="11357810" y="3819399"/>
            <a:ext cx="52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71093F-DC9D-4869-B97D-BF0C72CB844B}"/>
              </a:ext>
            </a:extLst>
          </p:cNvPr>
          <p:cNvSpPr txBox="1"/>
          <p:nvPr/>
        </p:nvSpPr>
        <p:spPr>
          <a:xfrm>
            <a:off x="5342041" y="1839838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Global space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FDFDE0-1E83-4A21-A9BA-9CCBF0DC45E7}"/>
              </a:ext>
            </a:extLst>
          </p:cNvPr>
          <p:cNvSpPr txBox="1"/>
          <p:nvPr/>
        </p:nvSpPr>
        <p:spPr>
          <a:xfrm>
            <a:off x="8455002" y="1851117"/>
            <a:ext cx="139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Heap space</a:t>
            </a:r>
          </a:p>
        </p:txBody>
      </p:sp>
    </p:spTree>
    <p:extLst>
      <p:ext uri="{BB962C8B-B14F-4D97-AF65-F5344CB8AC3E}">
        <p14:creationId xmlns:p14="http://schemas.microsoft.com/office/powerpoint/2010/main" val="74248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02083 L 0.07031 -0.6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3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Sequence data types</a:t>
            </a:r>
          </a:p>
          <a:p>
            <a:r>
              <a:rPr lang="en-US" sz="2200" dirty="0"/>
              <a:t>Mapping data types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3: Data types</a:t>
            </a:r>
          </a:p>
        </p:txBody>
      </p:sp>
    </p:spTree>
    <p:extLst>
      <p:ext uri="{BB962C8B-B14F-4D97-AF65-F5344CB8AC3E}">
        <p14:creationId xmlns:p14="http://schemas.microsoft.com/office/powerpoint/2010/main" val="3296668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AA1FF9AB-E7EB-4BAC-BC53-6A93ACD64E44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843AFA0B-2558-4E00-9EB8-9549FB37E2BE}"/>
              </a:ext>
            </a:extLst>
          </p:cNvPr>
          <p:cNvSpPr/>
          <p:nvPr/>
        </p:nvSpPr>
        <p:spPr>
          <a:xfrm>
            <a:off x="1036242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997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AA13BC1F-7D58-4407-8986-5C3CF5CA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8ACF84-B6DF-4D7A-A44F-121AB167EA50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Sequence data types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89C82-CB6E-4F7E-89FF-EDE02EA7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08403"/>
            <a:ext cx="11397251" cy="4103620"/>
          </a:xfrm>
        </p:spPr>
        <p:txBody>
          <a:bodyPr>
            <a:noAutofit/>
          </a:bodyPr>
          <a:lstStyle/>
          <a:p>
            <a:r>
              <a:rPr lang="en-US" sz="2200" b="1" dirty="0"/>
              <a:t>String: </a:t>
            </a:r>
            <a:r>
              <a:rPr lang="en-US" sz="2200" dirty="0"/>
              <a:t>a sequence of characters; strings are immutable with fixed size</a:t>
            </a:r>
            <a:endParaRPr lang="en-US" sz="2200" b="1" dirty="0"/>
          </a:p>
          <a:p>
            <a:endParaRPr lang="en-US" sz="2200" b="1" dirty="0"/>
          </a:p>
          <a:p>
            <a:r>
              <a:rPr lang="en-US" sz="2200" b="1" dirty="0"/>
              <a:t>List**: </a:t>
            </a:r>
            <a:r>
              <a:rPr lang="en-US" sz="2200" dirty="0"/>
              <a:t>a container of (heterogenous) objects; lists are mutable with unlimited size</a:t>
            </a:r>
          </a:p>
          <a:p>
            <a:endParaRPr lang="en-US" sz="2200" b="1" dirty="0"/>
          </a:p>
          <a:p>
            <a:r>
              <a:rPr lang="en-US" sz="2200" b="1" dirty="0"/>
              <a:t>Tuple**: </a:t>
            </a:r>
            <a:r>
              <a:rPr lang="en-US" sz="2200" dirty="0"/>
              <a:t>a container of (heterogenous) objects; tuples are immutable with fixed size</a:t>
            </a:r>
          </a:p>
          <a:p>
            <a:endParaRPr lang="en-US" sz="2200" b="1" dirty="0"/>
          </a:p>
          <a:p>
            <a:endParaRPr lang="en-US" sz="2200" b="1" dirty="0"/>
          </a:p>
          <a:p>
            <a:pPr marL="0" indent="0">
              <a:buNone/>
            </a:pPr>
            <a:r>
              <a:rPr lang="en-US" sz="2200" dirty="0"/>
              <a:t>** </a:t>
            </a:r>
            <a:r>
              <a:rPr lang="en-US" sz="2200" u="sng" dirty="0"/>
              <a:t>Sequence types</a:t>
            </a:r>
            <a:r>
              <a:rPr lang="en-US" sz="2200" dirty="0"/>
              <a:t>: because objects are ordered by position (index) in the container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Note: Array is also a sequence data type but we will talk about this later in the course.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42409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dirty="0"/>
              <a:t>Let's talk about </a:t>
            </a:r>
            <a:r>
              <a:rPr lang="en-US" sz="2200" b="1" dirty="0"/>
              <a:t>characters </a:t>
            </a:r>
            <a:r>
              <a:rPr lang="en-US" sz="2200" dirty="0"/>
              <a:t>first …</a:t>
            </a:r>
          </a:p>
          <a:p>
            <a:endParaRPr lang="en-US" sz="2200" dirty="0"/>
          </a:p>
          <a:p>
            <a:r>
              <a:rPr lang="en-US" sz="2200" b="1" dirty="0"/>
              <a:t>Visible characters: </a:t>
            </a:r>
            <a:r>
              <a:rPr lang="en-US" sz="2200" dirty="0"/>
              <a:t>'a', 'b', '$', '#' </a:t>
            </a:r>
          </a:p>
          <a:p>
            <a:endParaRPr lang="en-US" sz="2200" dirty="0"/>
          </a:p>
          <a:p>
            <a:r>
              <a:rPr lang="en-US" sz="2200" b="1" dirty="0"/>
              <a:t>Escape (special) characters: </a:t>
            </a:r>
            <a:r>
              <a:rPr lang="en-US" sz="2200" i="1" dirty="0"/>
              <a:t>\\ (backslash), \' (single quote), \'' (double quote), \n (new line), \t (tab, indent) </a:t>
            </a:r>
            <a:r>
              <a:rPr lang="en-US" sz="2200" dirty="0"/>
              <a:t>[once the interpreter reaches the (</a:t>
            </a:r>
            <a:r>
              <a:rPr lang="en-US" sz="2200" b="1" dirty="0"/>
              <a:t>\</a:t>
            </a:r>
            <a:r>
              <a:rPr lang="en-US" sz="2200" dirty="0"/>
              <a:t>) character recognizes the start of a special character sequence]</a:t>
            </a:r>
          </a:p>
          <a:p>
            <a:endParaRPr lang="en-US" sz="2200" dirty="0"/>
          </a:p>
          <a:p>
            <a:r>
              <a:rPr lang="en-US" sz="2200" b="1" dirty="0"/>
              <a:t>Raw string: </a:t>
            </a:r>
            <a:r>
              <a:rPr lang="en-US" sz="2200" dirty="0"/>
              <a:t>place an (</a:t>
            </a:r>
            <a:r>
              <a:rPr lang="en-US" sz="2200" b="1" dirty="0"/>
              <a:t>r</a:t>
            </a:r>
            <a:r>
              <a:rPr lang="en-US" sz="2200" dirty="0"/>
              <a:t>) before the string to ignore escape characters</a:t>
            </a:r>
            <a:endParaRPr lang="en-US" sz="2200" i="1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051EB35-5952-4CF3-941B-089FFC9B5367}"/>
              </a:ext>
            </a:extLst>
          </p:cNvPr>
          <p:cNvSpPr/>
          <p:nvPr/>
        </p:nvSpPr>
        <p:spPr>
          <a:xfrm>
            <a:off x="0" y="5414212"/>
            <a:ext cx="12192000" cy="115803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6C0A1F8-B954-4A09-873D-3C395FFFB187}"/>
              </a:ext>
            </a:extLst>
          </p:cNvPr>
          <p:cNvSpPr txBox="1"/>
          <p:nvPr/>
        </p:nvSpPr>
        <p:spPr>
          <a:xfrm>
            <a:off x="1010651" y="5575767"/>
            <a:ext cx="341697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print('Today is my \'lucky\' day')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2B64B1F-E0BE-498F-A8DB-C853B13A6E6A}"/>
              </a:ext>
            </a:extLst>
          </p:cNvPr>
          <p:cNvSpPr txBox="1"/>
          <p:nvPr/>
        </p:nvSpPr>
        <p:spPr>
          <a:xfrm>
            <a:off x="5117433" y="5575767"/>
            <a:ext cx="3942346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Today is my 'lucky' day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F4CB89-EF1A-4CD8-AB70-A96EF122B1C8}"/>
              </a:ext>
            </a:extLst>
          </p:cNvPr>
          <p:cNvSpPr txBox="1"/>
          <p:nvPr/>
        </p:nvSpPr>
        <p:spPr>
          <a:xfrm>
            <a:off x="1010651" y="6064407"/>
            <a:ext cx="3416970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print(</a:t>
            </a:r>
            <a:r>
              <a:rPr lang="en-US" dirty="0" err="1"/>
              <a:t>r'Today</a:t>
            </a:r>
            <a:r>
              <a:rPr lang="en-US" dirty="0"/>
              <a:t> is my \'lucky\' day')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BE660B5-9BAC-46F2-A45C-E16B3DB89E7F}"/>
              </a:ext>
            </a:extLst>
          </p:cNvPr>
          <p:cNvSpPr txBox="1"/>
          <p:nvPr/>
        </p:nvSpPr>
        <p:spPr>
          <a:xfrm>
            <a:off x="5117432" y="6064407"/>
            <a:ext cx="3942347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Today is my 'Today is my \'lucky\' day)</a:t>
            </a:r>
          </a:p>
        </p:txBody>
      </p:sp>
    </p:spTree>
    <p:extLst>
      <p:ext uri="{BB962C8B-B14F-4D97-AF65-F5344CB8AC3E}">
        <p14:creationId xmlns:p14="http://schemas.microsoft.com/office/powerpoint/2010/main" val="2168626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dirty="0"/>
              <a:t>Computers can only understand machine code </a:t>
            </a:r>
            <a:r>
              <a:rPr lang="en-US" sz="2200" i="1" dirty="0"/>
              <a:t>(1001010101010101001)</a:t>
            </a:r>
          </a:p>
          <a:p>
            <a:endParaRPr lang="en-US" sz="2200" i="1" dirty="0"/>
          </a:p>
          <a:p>
            <a:r>
              <a:rPr lang="en-US" sz="2200" dirty="0"/>
              <a:t>Python uses </a:t>
            </a:r>
            <a:r>
              <a:rPr lang="en-US" sz="2200" b="1" dirty="0"/>
              <a:t>standards </a:t>
            </a:r>
            <a:r>
              <a:rPr lang="en-US" sz="2200" dirty="0"/>
              <a:t>to represent characters in binary numbers</a:t>
            </a:r>
          </a:p>
          <a:p>
            <a:pPr lvl="1"/>
            <a:r>
              <a:rPr lang="en-US" sz="1800" b="1" dirty="0"/>
              <a:t>ASCII table </a:t>
            </a:r>
            <a:r>
              <a:rPr lang="en-US" sz="1800" dirty="0"/>
              <a:t>(uses 7-bits to encode a character, </a:t>
            </a:r>
            <a:r>
              <a:rPr lang="en-US" sz="1800" dirty="0">
                <a:hlinkClick r:id="rId3"/>
              </a:rPr>
              <a:t>http://www.asciitable.com/</a:t>
            </a:r>
            <a:r>
              <a:rPr lang="en-US" sz="1800" dirty="0"/>
              <a:t>)</a:t>
            </a:r>
          </a:p>
          <a:p>
            <a:pPr lvl="1"/>
            <a:r>
              <a:rPr lang="en-US" sz="1800" b="1" dirty="0"/>
              <a:t>Unicode</a:t>
            </a:r>
            <a:r>
              <a:rPr lang="en-US" sz="1800" dirty="0"/>
              <a:t> (let's you choose between UTF-32, UTF-16, UTF-8 bit encodings, </a:t>
            </a:r>
            <a:r>
              <a:rPr lang="en-US" sz="1800" dirty="0">
                <a:hlinkClick r:id="rId4"/>
              </a:rPr>
              <a:t>https://www.fileformat.info/info/charset/UTF-32/list.htm</a:t>
            </a:r>
            <a:r>
              <a:rPr lang="en-US" sz="1800" dirty="0"/>
              <a:t>, </a:t>
            </a:r>
            <a:r>
              <a:rPr lang="en-US" sz="1800" dirty="0">
                <a:hlinkClick r:id="rId5"/>
              </a:rPr>
              <a:t>https://www.fileformat.info/info/charset/UTF-16/list.htm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https://www.fileformat.info/info/charset/UTF-8/list.htm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200" dirty="0"/>
              <a:t>Unicode is superior if you have lots of characters to encode (at the expense of larger files…)</a:t>
            </a:r>
          </a:p>
          <a:p>
            <a:r>
              <a:rPr lang="en-US" sz="2200" dirty="0"/>
              <a:t>Python 2.x code's default encoding is ASCII</a:t>
            </a:r>
          </a:p>
          <a:p>
            <a:r>
              <a:rPr lang="en-US" sz="2200" dirty="0"/>
              <a:t>Python 3.x code's default encoding is UTF-8</a:t>
            </a:r>
          </a:p>
          <a:p>
            <a:pPr lvl="1"/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744354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dirty="0"/>
              <a:t>Computers can only understand machine code </a:t>
            </a:r>
            <a:r>
              <a:rPr lang="en-US" sz="2200" i="1" dirty="0"/>
              <a:t>(1001010101010101001)</a:t>
            </a:r>
          </a:p>
          <a:p>
            <a:endParaRPr lang="en-US" sz="2200" i="1" dirty="0"/>
          </a:p>
          <a:p>
            <a:r>
              <a:rPr lang="en-US" sz="2200" dirty="0"/>
              <a:t>Python uses </a:t>
            </a:r>
            <a:r>
              <a:rPr lang="en-US" sz="2200" b="1" dirty="0"/>
              <a:t>standards</a:t>
            </a:r>
            <a:r>
              <a:rPr lang="en-US" sz="2200" dirty="0"/>
              <a:t> to represent characters in binary numbers</a:t>
            </a:r>
          </a:p>
          <a:p>
            <a:pPr lvl="1"/>
            <a:r>
              <a:rPr lang="en-US" sz="1800" b="1" dirty="0"/>
              <a:t>ASCII table </a:t>
            </a:r>
            <a:r>
              <a:rPr lang="en-US" sz="1800" dirty="0"/>
              <a:t>(uses 7-bits to encode a character, </a:t>
            </a:r>
            <a:r>
              <a:rPr lang="en-US" sz="1800" dirty="0">
                <a:hlinkClick r:id="rId3"/>
              </a:rPr>
              <a:t>http://www.asciitable.com/</a:t>
            </a:r>
            <a:r>
              <a:rPr lang="en-US" sz="1800" dirty="0"/>
              <a:t>)</a:t>
            </a:r>
          </a:p>
          <a:p>
            <a:pPr lvl="1"/>
            <a:r>
              <a:rPr lang="en-US" sz="1800" b="1" dirty="0"/>
              <a:t>Unicode</a:t>
            </a:r>
            <a:r>
              <a:rPr lang="en-US" sz="1800" dirty="0"/>
              <a:t> (let's you choose between UTF-32, UTF-16, UTF-8 bit encodings, </a:t>
            </a:r>
            <a:r>
              <a:rPr lang="en-US" sz="1800" dirty="0">
                <a:hlinkClick r:id="rId4"/>
              </a:rPr>
              <a:t>https://www.fileformat.info/info/charset/UTF-32/list.htm</a:t>
            </a:r>
            <a:r>
              <a:rPr lang="en-US" sz="1800" dirty="0"/>
              <a:t>, </a:t>
            </a:r>
            <a:r>
              <a:rPr lang="en-US" sz="1800" dirty="0">
                <a:hlinkClick r:id="rId5"/>
              </a:rPr>
              <a:t>https://www.fileformat.info/info/charset/UTF-16/list.htm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https://www.fileformat.info/info/charset/UTF-8/list.htm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200" dirty="0"/>
              <a:t>Unicode is superior if you have lots of characters to encode (at the expense of larger files…)</a:t>
            </a:r>
          </a:p>
          <a:p>
            <a:endParaRPr lang="en-US" sz="2200" dirty="0"/>
          </a:p>
          <a:p>
            <a:r>
              <a:rPr lang="en-US" sz="2200" dirty="0"/>
              <a:t>We are not CS guys, why we should care about all these?</a:t>
            </a:r>
          </a:p>
          <a:p>
            <a:pPr lvl="1"/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47015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" y="2153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String basics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B260DC-964F-4AE1-A9E5-691F7E054162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110A738D-5ADC-49DE-9D67-31C65C025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5" y="1720426"/>
            <a:ext cx="11498982" cy="4692405"/>
          </a:xfrm>
        </p:spPr>
        <p:txBody>
          <a:bodyPr>
            <a:normAutofit/>
          </a:bodyPr>
          <a:lstStyle/>
          <a:p>
            <a:r>
              <a:rPr lang="en-US" sz="2200" b="1" dirty="0"/>
              <a:t>Not CS… well… true</a:t>
            </a:r>
            <a:r>
              <a:rPr lang="en-US" sz="2200" dirty="0"/>
              <a:t>… but (just an example) what if you want to write characters that are not supported by a physical keyboard?</a:t>
            </a:r>
          </a:p>
          <a:p>
            <a:endParaRPr lang="en-US" sz="2200" dirty="0"/>
          </a:p>
          <a:p>
            <a:r>
              <a:rPr lang="en-US" sz="2200" dirty="0"/>
              <a:t>Someone 'magically' created a user friendly interface to imbed special characters in Excel, PP etc. 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lvl="1"/>
            <a:endParaRPr lang="en-US" sz="1800" dirty="0"/>
          </a:p>
          <a:p>
            <a:endParaRPr lang="en-US" sz="2200" dirty="0"/>
          </a:p>
          <a:p>
            <a:pPr marL="0" indent="0">
              <a:buNone/>
            </a:pPr>
            <a:endParaRPr lang="en-US" sz="2200" i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48469-B90A-4A9C-958A-9DCCFF99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809" y="3309196"/>
            <a:ext cx="5137234" cy="34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20998</TotalTime>
  <Words>14288</Words>
  <Application>Microsoft Office PowerPoint</Application>
  <PresentationFormat>Widescreen</PresentationFormat>
  <Paragraphs>3629</Paragraphs>
  <Slides>197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327</cp:revision>
  <dcterms:created xsi:type="dcterms:W3CDTF">2019-05-08T20:19:53Z</dcterms:created>
  <dcterms:modified xsi:type="dcterms:W3CDTF">2019-07-02T17:41:20Z</dcterms:modified>
</cp:coreProperties>
</file>